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48" r:id="rId6"/>
    <p:sldMasterId id="2147483667" r:id="rId7"/>
  </p:sldMasterIdLst>
  <p:notesMasterIdLst>
    <p:notesMasterId r:id="rId20"/>
  </p:notesMasterIdLst>
  <p:handoutMasterIdLst>
    <p:handoutMasterId r:id="rId21"/>
  </p:handoutMasterIdLst>
  <p:sldIdLst>
    <p:sldId id="358" r:id="rId8"/>
    <p:sldId id="371" r:id="rId9"/>
    <p:sldId id="5745" r:id="rId10"/>
    <p:sldId id="5750" r:id="rId11"/>
    <p:sldId id="424" r:id="rId12"/>
    <p:sldId id="425" r:id="rId13"/>
    <p:sldId id="427" r:id="rId14"/>
    <p:sldId id="5743" r:id="rId15"/>
    <p:sldId id="5744" r:id="rId16"/>
    <p:sldId id="3562" r:id="rId17"/>
    <p:sldId id="5746" r:id="rId18"/>
    <p:sldId id="57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3521" userDrawn="1">
          <p15:clr>
            <a:srgbClr val="A4A3A4"/>
          </p15:clr>
        </p15:guide>
        <p15:guide id="4" orient="horz" pos="1026" userDrawn="1">
          <p15:clr>
            <a:srgbClr val="A4A3A4"/>
          </p15:clr>
        </p15:guide>
        <p15:guide id="5" orient="horz" pos="709" userDrawn="1">
          <p15:clr>
            <a:srgbClr val="A4A3A4"/>
          </p15:clr>
        </p15:guide>
        <p15:guide id="6" pos="2706" userDrawn="1">
          <p15:clr>
            <a:srgbClr val="A4A3A4"/>
          </p15:clr>
        </p15:guide>
        <p15:guide id="7" pos="50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Claire Hargreave" initials="CH" lastIdx="2" clrIdx="28">
    <p:extLst>
      <p:ext uri="{19B8F6BF-5375-455C-9EA6-DF929625EA0E}">
        <p15:presenceInfo xmlns:p15="http://schemas.microsoft.com/office/powerpoint/2012/main" userId="S::Claire.Hargreave@customerservice.nsw.gov.au::1b35c9f9-b1c1-4695-94ed-75a997571a80" providerId="AD"/>
      </p:ext>
    </p:extLst>
  </p:cmAuthor>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 id="30" name="Linda Varney" initials="LV" lastIdx="2" clrIdx="29">
    <p:extLst>
      <p:ext uri="{19B8F6BF-5375-455C-9EA6-DF929625EA0E}">
        <p15:presenceInfo xmlns:p15="http://schemas.microsoft.com/office/powerpoint/2012/main" userId="S::linda.varney@customerservice.nsw.gov.au::a16b5922-4f16-41f8-a233-77594c896585" providerId="AD"/>
      </p:ext>
    </p:extLst>
  </p:cmAuthor>
  <p:cmAuthor id="2" name="Rebeccah Churchward" initials="RC" lastIdx="9" clrIdx="1">
    <p:extLst>
      <p:ext uri="{19B8F6BF-5375-455C-9EA6-DF929625EA0E}">
        <p15:presenceInfo xmlns:p15="http://schemas.microsoft.com/office/powerpoint/2012/main" userId="S::rchurchward@kamber.com.au::b6e529a9-afe9-4a28-a436-56ebc2ae9c16" providerId="AD"/>
      </p:ext>
    </p:extLst>
  </p:cmAuthor>
  <p:cmAuthor id="3" name="Quinn Paynter" initials="QP" lastIdx="1" clrIdx="2">
    <p:extLst>
      <p:ext uri="{19B8F6BF-5375-455C-9EA6-DF929625EA0E}">
        <p15:presenceInfo xmlns:p15="http://schemas.microsoft.com/office/powerpoint/2012/main" userId="S::qpaynter@kamber.com.au::2d774e87-7ecb-4550-b443-444dabad2c98" providerId="AD"/>
      </p:ext>
    </p:extLst>
  </p:cmAuthor>
  <p:cmAuthor id="4" name="Nic Phillips" initials="NP" lastIdx="5" clrIdx="3">
    <p:extLst>
      <p:ext uri="{19B8F6BF-5375-455C-9EA6-DF929625EA0E}">
        <p15:presenceInfo xmlns:p15="http://schemas.microsoft.com/office/powerpoint/2012/main" userId="S::nphillips@senateshj.com.au::08a9d3b1-7512-4dd5-9b14-f26b880f737e" providerId="AD"/>
      </p:ext>
    </p:extLst>
  </p:cmAuthor>
  <p:cmAuthor id="5" name="Jodie Wrigley" initials="JW" lastIdx="33" clrIdx="4">
    <p:extLst>
      <p:ext uri="{19B8F6BF-5375-455C-9EA6-DF929625EA0E}">
        <p15:presenceInfo xmlns:p15="http://schemas.microsoft.com/office/powerpoint/2012/main" userId="S::JWrigley@senateshj.com.au::40e8dc4d-81e2-4202-ba93-1cc1cfb08864" providerId="AD"/>
      </p:ext>
    </p:extLst>
  </p:cmAuthor>
  <p:cmAuthor id="6" name="AMANDA STEPHINSON (Ministry of Health)" initials="AH" lastIdx="2" clrIdx="5">
    <p:extLst>
      <p:ext uri="{19B8F6BF-5375-455C-9EA6-DF929625EA0E}">
        <p15:presenceInfo xmlns:p15="http://schemas.microsoft.com/office/powerpoint/2012/main" userId="S::amanda.stephinson_health.nsw.gov.au#ext#@nswgov.onmicrosoft.com::f012534e-8b9a-4d97-96cf-3782b54611ac" providerId="AD"/>
      </p:ext>
    </p:extLst>
  </p:cmAuthor>
  <p:cmAuthor id="7" name="Nicole Douglas (Ministry of Health)" initials="NH" lastIdx="5" clrIdx="6">
    <p:extLst>
      <p:ext uri="{19B8F6BF-5375-455C-9EA6-DF929625EA0E}">
        <p15:presenceInfo xmlns:p15="http://schemas.microsoft.com/office/powerpoint/2012/main" userId="S::nicole.douglas_health.nsw.gov.au#ext#@nswgov.onmicrosoft.com::5f28f64c-36ed-4a1d-929f-167929f8bef1" providerId="AD"/>
      </p:ext>
    </p:extLst>
  </p:cmAuthor>
  <p:cmAuthor id="8" name="Rudi Soman" initials="RS" lastIdx="42" clrIdx="7">
    <p:extLst>
      <p:ext uri="{19B8F6BF-5375-455C-9EA6-DF929625EA0E}">
        <p15:presenceInfo xmlns:p15="http://schemas.microsoft.com/office/powerpoint/2012/main" userId="S::rudi.soman@customerservice.nsw.gov.au::227b6b81-cac2-463a-aa91-26064ba3e6fb" providerId="AD"/>
      </p:ext>
    </p:extLst>
  </p:cmAuthor>
  <p:cmAuthor id="9" name="Breanna Gietzel" initials="BG" lastIdx="21" clrIdx="8">
    <p:extLst>
      <p:ext uri="{19B8F6BF-5375-455C-9EA6-DF929625EA0E}">
        <p15:presenceInfo xmlns:p15="http://schemas.microsoft.com/office/powerpoint/2012/main" userId="S::breanna.gietzel@customerservice.nsw.gov.au::5bafc10d-5da8-4ee4-8257-197e36030cb3" providerId="AD"/>
      </p:ext>
    </p:extLst>
  </p:cmAuthor>
  <p:cmAuthor id="10" name="Natasha Dervisevic" initials="ND" lastIdx="12" clrIdx="9">
    <p:extLst>
      <p:ext uri="{19B8F6BF-5375-455C-9EA6-DF929625EA0E}">
        <p15:presenceInfo xmlns:p15="http://schemas.microsoft.com/office/powerpoint/2012/main" userId="S::natasha.dervisevic1@customerservice.nsw.gov.au::a45ce085-72d8-47c3-8743-c62d2401fecc" providerId="AD"/>
      </p:ext>
    </p:extLst>
  </p:cmAuthor>
  <p:cmAuthor id="11" name="Belgin Tran" initials="BT" lastIdx="5" clrIdx="10">
    <p:extLst>
      <p:ext uri="{19B8F6BF-5375-455C-9EA6-DF929625EA0E}">
        <p15:presenceInfo xmlns:p15="http://schemas.microsoft.com/office/powerpoint/2012/main" userId="S::belgin.tran@service.nsw.gov.au::fb7396cd-69b3-43bc-a0f3-1ee1f73d573e" providerId="AD"/>
      </p:ext>
    </p:extLst>
  </p:cmAuthor>
  <p:cmAuthor id="12" name="Charlotte Hanna" initials="CH" lastIdx="11" clrIdx="11">
    <p:extLst>
      <p:ext uri="{19B8F6BF-5375-455C-9EA6-DF929625EA0E}">
        <p15:presenceInfo xmlns:p15="http://schemas.microsoft.com/office/powerpoint/2012/main" userId="S::charlotte.hanna@service.nsw.gov.au::e75e1154-71b7-4ef0-bb1a-67f9b1af3067" providerId="AD"/>
      </p:ext>
    </p:extLst>
  </p:cmAuthor>
  <p:cmAuthor id="13" name="Caroline Leeming" initials="CL" lastIdx="56" clrIdx="12">
    <p:extLst>
      <p:ext uri="{19B8F6BF-5375-455C-9EA6-DF929625EA0E}">
        <p15:presenceInfo xmlns:p15="http://schemas.microsoft.com/office/powerpoint/2012/main" userId="S::CLeeming@senateshj.com.au::e6e9b4a6-9476-48ba-ab27-ee299bb43606" providerId="AD"/>
      </p:ext>
    </p:extLst>
  </p:cmAuthor>
  <p:cmAuthor id="14" name="Carolina Rojas" initials="CR" lastIdx="11" clrIdx="13">
    <p:extLst>
      <p:ext uri="{19B8F6BF-5375-455C-9EA6-DF929625EA0E}">
        <p15:presenceInfo xmlns:p15="http://schemas.microsoft.com/office/powerpoint/2012/main" userId="S::Carolina.Rojas@customerservice.nsw.gov.au::c972592e-250d-44b1-a7bd-d896be84c4e7" providerId="AD"/>
      </p:ext>
    </p:extLst>
  </p:cmAuthor>
  <p:cmAuthor id="15" name="Michelle Lim" initials="ML" lastIdx="3" clrIdx="14">
    <p:extLst>
      <p:ext uri="{19B8F6BF-5375-455C-9EA6-DF929625EA0E}">
        <p15:presenceInfo xmlns:p15="http://schemas.microsoft.com/office/powerpoint/2012/main" userId="S::mlim@senateshj.com.au::f51b2dcd-b915-4e7c-bfe5-8a368adf444a" providerId="AD"/>
      </p:ext>
    </p:extLst>
  </p:cmAuthor>
  <p:cmAuthor id="16" name="Chloe Woodgate" initials="CW" lastIdx="7" clrIdx="15">
    <p:extLst>
      <p:ext uri="{19B8F6BF-5375-455C-9EA6-DF929625EA0E}">
        <p15:presenceInfo xmlns:p15="http://schemas.microsoft.com/office/powerpoint/2012/main" userId="S::chloe.woodgate@customerservice.nsw.gov.au::adc51c57-5a6b-48ea-a4a6-bafe9e6fcaea" providerId="AD"/>
      </p:ext>
    </p:extLst>
  </p:cmAuthor>
  <p:cmAuthor id="17" name="Vanessa Clarke" initials="VC" lastIdx="9" clrIdx="16">
    <p:extLst>
      <p:ext uri="{19B8F6BF-5375-455C-9EA6-DF929625EA0E}">
        <p15:presenceInfo xmlns:p15="http://schemas.microsoft.com/office/powerpoint/2012/main" userId="S::Vanessa.Clarke@customerservice.nsw.gov.au::9e4f63c6-84ce-47a5-a7cb-610f0cd11554" providerId="AD"/>
      </p:ext>
    </p:extLst>
  </p:cmAuthor>
  <p:cmAuthor id="18" name="Eibhlis Moore" initials="EM" lastIdx="2" clrIdx="17">
    <p:extLst>
      <p:ext uri="{19B8F6BF-5375-455C-9EA6-DF929625EA0E}">
        <p15:presenceInfo xmlns:p15="http://schemas.microsoft.com/office/powerpoint/2012/main" userId="S::emoore@senateshj.com.au::e3caf842-06ae-4a74-94f7-15ffc8e30b0c" providerId="AD"/>
      </p:ext>
    </p:extLst>
  </p:cmAuthor>
  <p:cmAuthor id="19" name="Joanna Woutersz" initials="JW" lastIdx="46" clrIdx="18">
    <p:extLst>
      <p:ext uri="{19B8F6BF-5375-455C-9EA6-DF929625EA0E}">
        <p15:presenceInfo xmlns:p15="http://schemas.microsoft.com/office/powerpoint/2012/main" userId="S::joanna.woutersz@customerservice.nsw.gov.au::e36fa7c3-b63f-4ee2-879b-36de7e4fe30e" providerId="AD"/>
      </p:ext>
    </p:extLst>
  </p:cmAuthor>
  <p:cmAuthor id="20" name="Josie Andrei" initials="JA" lastIdx="9" clrIdx="19">
    <p:extLst>
      <p:ext uri="{19B8F6BF-5375-455C-9EA6-DF929625EA0E}">
        <p15:presenceInfo xmlns:p15="http://schemas.microsoft.com/office/powerpoint/2012/main" userId="S::josefine.andrei@service.nsw.gov.au::c2a418a8-604b-434c-abfd-b187219b5395" providerId="AD"/>
      </p:ext>
    </p:extLst>
  </p:cmAuthor>
  <p:cmAuthor id="21" name="Graham Newling" initials="GN" lastIdx="9" clrIdx="20">
    <p:extLst>
      <p:ext uri="{19B8F6BF-5375-455C-9EA6-DF929625EA0E}">
        <p15:presenceInfo xmlns:p15="http://schemas.microsoft.com/office/powerpoint/2012/main" userId="S::graham.newling@customerservice.nsw.gov.au::a5050440-aaca-4d06-9973-3fc414b4ad71" providerId="AD"/>
      </p:ext>
    </p:extLst>
  </p:cmAuthor>
  <p:cmAuthor id="22" name="Lauren Farquhar" initials="LF" lastIdx="14" clrIdx="21">
    <p:extLst>
      <p:ext uri="{19B8F6BF-5375-455C-9EA6-DF929625EA0E}">
        <p15:presenceInfo xmlns:p15="http://schemas.microsoft.com/office/powerpoint/2012/main" userId="S::lauren.farquhar@service.nsw.gov.au::05110b5e-00b8-4660-8ad1-a9153e2b3a15" providerId="AD"/>
      </p:ext>
    </p:extLst>
  </p:cmAuthor>
  <p:cmAuthor id="23" name="Teri Mrena" initials="TM" lastIdx="15" clrIdx="22">
    <p:extLst>
      <p:ext uri="{19B8F6BF-5375-455C-9EA6-DF929625EA0E}">
        <p15:presenceInfo xmlns:p15="http://schemas.microsoft.com/office/powerpoint/2012/main" userId="S::teri.mrena@customerservice.nsw.gov.au::f480356c-2b1f-4427-a542-2e807ad34ea5" providerId="AD"/>
      </p:ext>
    </p:extLst>
  </p:cmAuthor>
  <p:cmAuthor id="24" name="Catharina Boer" initials="CB" lastIdx="2" clrIdx="23">
    <p:extLst>
      <p:ext uri="{19B8F6BF-5375-455C-9EA6-DF929625EA0E}">
        <p15:presenceInfo xmlns:p15="http://schemas.microsoft.com/office/powerpoint/2012/main" userId="S::catharina.boer@service.nsw.gov.au::a53bc02a-24a0-48ea-9ae7-b96e41a25154" providerId="AD"/>
      </p:ext>
    </p:extLst>
  </p:cmAuthor>
  <p:cmAuthor id="25" name="Melissa Scully" initials="MS" lastIdx="4" clrIdx="24">
    <p:extLst>
      <p:ext uri="{19B8F6BF-5375-455C-9EA6-DF929625EA0E}">
        <p15:presenceInfo xmlns:p15="http://schemas.microsoft.com/office/powerpoint/2012/main" userId="S::melissa.scully@customerservice.nsw.gov.au::3fa91674-e9b6-460b-a55d-87058f9ebd9c" providerId="AD"/>
      </p:ext>
    </p:extLst>
  </p:cmAuthor>
  <p:cmAuthor id="26" name="Uthpala Gunethilake" initials="UG" lastIdx="4" clrIdx="25">
    <p:extLst>
      <p:ext uri="{19B8F6BF-5375-455C-9EA6-DF929625EA0E}">
        <p15:presenceInfo xmlns:p15="http://schemas.microsoft.com/office/powerpoint/2012/main" userId="S::Uthpala.Gunethilake@service.nsw.gov.au::ce08a3f8-ea9f-476b-9756-08a663ee1a8c" providerId="AD"/>
      </p:ext>
    </p:extLst>
  </p:cmAuthor>
  <p:cmAuthor id="27" name="Tanya Briggs" initials="TB" lastIdx="3" clrIdx="26">
    <p:extLst>
      <p:ext uri="{19B8F6BF-5375-455C-9EA6-DF929625EA0E}">
        <p15:presenceInfo xmlns:p15="http://schemas.microsoft.com/office/powerpoint/2012/main" userId="S::Tanya.Briggs@customerservice.nsw.gov.au::9fa23744-2f94-477b-b4f3-e999c8409fea" providerId="AD"/>
      </p:ext>
    </p:extLst>
  </p:cmAuthor>
  <p:cmAuthor id="28" name="Molly Bruce" initials="MB" lastIdx="9" clrIdx="27">
    <p:extLst>
      <p:ext uri="{19B8F6BF-5375-455C-9EA6-DF929625EA0E}">
        <p15:presenceInfo xmlns:p15="http://schemas.microsoft.com/office/powerpoint/2012/main" userId="S::MBruce@senateshj.com.au::11f11216-f651-4302-b0a4-5d1edf7e2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53A"/>
    <a:srgbClr val="DDEAFF"/>
    <a:srgbClr val="05214A"/>
    <a:srgbClr val="01ABE6"/>
    <a:srgbClr val="056BA1"/>
    <a:srgbClr val="076FA7"/>
    <a:srgbClr val="001F52"/>
    <a:srgbClr val="002664"/>
    <a:srgbClr val="00368D"/>
    <a:srgbClr val="018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guide orient="horz" pos="2160"/>
        <p:guide pos="3817"/>
        <p:guide orient="horz" pos="3521"/>
        <p:guide orient="horz" pos="1026"/>
        <p:guide orient="horz" pos="709"/>
        <p:guide pos="2706"/>
        <p:guide pos="504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DAB97-8A83-1E44-990F-C8D104678432}" type="datetimeFigureOut">
              <a:rPr lang="en-US" smtClean="0"/>
              <a:t>10/15/2021</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15/10/2021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FB4D-1F82-4839-894F-3A5C1595AC58}" type="slidenum">
              <a:rPr lang="en-NZ" smtClean="0"/>
              <a:pPr/>
              <a:t>8</a:t>
            </a:fld>
            <a:endParaRPr lang="en-NZ"/>
          </a:p>
        </p:txBody>
      </p:sp>
    </p:spTree>
    <p:extLst>
      <p:ext uri="{BB962C8B-B14F-4D97-AF65-F5344CB8AC3E}">
        <p14:creationId xmlns:p14="http://schemas.microsoft.com/office/powerpoint/2010/main" val="186204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FB4D-1F82-4839-894F-3A5C1595AC58}" type="slidenum">
              <a:rPr lang="en-NZ" smtClean="0"/>
              <a:pPr/>
              <a:t>9</a:t>
            </a:fld>
            <a:endParaRPr lang="en-NZ"/>
          </a:p>
        </p:txBody>
      </p:sp>
    </p:spTree>
    <p:extLst>
      <p:ext uri="{BB962C8B-B14F-4D97-AF65-F5344CB8AC3E}">
        <p14:creationId xmlns:p14="http://schemas.microsoft.com/office/powerpoint/2010/main" val="49108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FB4D-1F82-4839-894F-3A5C1595AC58}" type="slidenum">
              <a:rPr lang="en-NZ" smtClean="0"/>
              <a:pPr/>
              <a:t>10</a:t>
            </a:fld>
            <a:endParaRPr lang="en-NZ"/>
          </a:p>
        </p:txBody>
      </p:sp>
    </p:spTree>
    <p:extLst>
      <p:ext uri="{BB962C8B-B14F-4D97-AF65-F5344CB8AC3E}">
        <p14:creationId xmlns:p14="http://schemas.microsoft.com/office/powerpoint/2010/main" val="3665223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939624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58364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2229059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80069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78042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799883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5910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372612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17513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9" descr="Waratah watermark">
            <a:extLst>
              <a:ext uri="{FF2B5EF4-FFF2-40B4-BE49-F238E27FC236}">
                <a16:creationId xmlns:a16="http://schemas.microsoft.com/office/drawing/2014/main" id="{7D1B1F11-3CD7-B54F-B05F-7FEC4E571BB9}"/>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8" name="Text Placeholder 82">
            <a:extLst>
              <a:ext uri="{FF2B5EF4-FFF2-40B4-BE49-F238E27FC236}">
                <a16:creationId xmlns:a16="http://schemas.microsoft.com/office/drawing/2014/main" id="{2D56A815-5753-834E-826E-58C7C14C37C8}"/>
              </a:ext>
            </a:extLst>
          </p:cNvPr>
          <p:cNvSpPr>
            <a:spLocks noGrp="1"/>
          </p:cNvSpPr>
          <p:nvPr>
            <p:ph type="body" sz="quarter" idx="12"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sp>
        <p:nvSpPr>
          <p:cNvPr id="9" name="Title 1">
            <a:extLst>
              <a:ext uri="{FF2B5EF4-FFF2-40B4-BE49-F238E27FC236}">
                <a16:creationId xmlns:a16="http://schemas.microsoft.com/office/drawing/2014/main" id="{78E0740C-078D-D44E-B748-8F903B46BD8E}"/>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Divider title</a:t>
            </a:r>
            <a:br>
              <a:rPr lang="en-US"/>
            </a:br>
            <a:r>
              <a:rPr lang="en-US"/>
              <a:t>goes here</a:t>
            </a:r>
            <a:endParaRPr lang="en-GB"/>
          </a:p>
        </p:txBody>
      </p:sp>
    </p:spTree>
    <p:extLst>
      <p:ext uri="{BB962C8B-B14F-4D97-AF65-F5344CB8AC3E}">
        <p14:creationId xmlns:p14="http://schemas.microsoft.com/office/powerpoint/2010/main" val="201410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5" presetClass="path" presetSubtype="0" decel="100000" fill="hold" grpId="1" nodeType="withEffect">
                                  <p:stCondLst>
                                    <p:cond delay="0"/>
                                  </p:stCondLst>
                                  <p:childTnLst>
                                    <p:animMotion origin="layout" path="M -2.29167E-6 -4.07407E-6 L -0.03659 -4.07407E-6 " pathEditMode="relative" rAng="0" ptsTypes="AA">
                                      <p:cBhvr>
                                        <p:cTn id="12" dur="1000" spd="-100000" fill="hold"/>
                                        <p:tgtEl>
                                          <p:spTgt spid="9"/>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9"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3424319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1871944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755851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24734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4233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1228802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54051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spTree>
    <p:extLst>
      <p:ext uri="{BB962C8B-B14F-4D97-AF65-F5344CB8AC3E}">
        <p14:creationId xmlns:p14="http://schemas.microsoft.com/office/powerpoint/2010/main" val="2718686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557147" y="5793218"/>
            <a:ext cx="793475" cy="839357"/>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74" r:id="rId7"/>
    <p:sldLayoutId id="2147483662" r:id="rId8"/>
    <p:sldLayoutId id="2147483663" r:id="rId9"/>
    <p:sldLayoutId id="2147483666" r:id="rId10"/>
    <p:sldLayoutId id="2147483665" r:id="rId11"/>
    <p:sldLayoutId id="2147483655" r:id="rId12"/>
    <p:sldLayoutId id="2147483656"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3646B-3F5C-3247-975D-E1835DFDD54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357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bg1"/>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7148" y="5805488"/>
            <a:ext cx="781876" cy="827087"/>
          </a:xfrm>
          <a:prstGeom prst="rect">
            <a:avLst/>
          </a:prstGeom>
        </p:spPr>
      </p:pic>
    </p:spTree>
    <p:extLst>
      <p:ext uri="{BB962C8B-B14F-4D97-AF65-F5344CB8AC3E}">
        <p14:creationId xmlns:p14="http://schemas.microsoft.com/office/powerpoint/2010/main" val="37786539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kern="1200">
          <a:solidFill>
            <a:schemeClr val="bg1"/>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about:blank" TargetMode="External"/><Relationship Id="rId5" Type="http://schemas.openxmlformats.org/officeDocument/2006/relationships/image" Target="../media/image20.png"/><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9.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https://www.nsw.gov.au/covid-19/business/covid-safe-business/vaccination-compliance-for-businesse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8.png"/><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image" Target="../media/image9.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3.png"/><Relationship Id="rId7"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www.nsw.gov.au/covid-19/vaccination/proof/service-nsw-app"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6.xml"/><Relationship Id="rId5" Type="http://schemas.openxmlformats.org/officeDocument/2006/relationships/hyperlink" Target="about:blank"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6.xml"/><Relationship Id="rId5" Type="http://schemas.openxmlformats.org/officeDocument/2006/relationships/hyperlink" Target="https://www.nsw.gov.au/sites/default/files/2021-10/DCS_00356_Add%20Vax%20proof%20to%20SNSW%20App%20POSTER_A4_FA.pdf"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4.png"/><Relationship Id="rId7"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nsw.gov.au/covid-19/vaccination/proof/service-nsw-app" TargetMode="External"/><Relationship Id="rId5" Type="http://schemas.openxmlformats.org/officeDocument/2006/relationships/hyperlink" Target="about:blank" TargetMode="External"/><Relationship Id="rId4" Type="http://schemas.openxmlformats.org/officeDocument/2006/relationships/image" Target="../media/image1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nsw.gov.au/covid-19/business/covid-safe-business/toolkit" TargetMode="External"/><Relationship Id="rId7"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BB8A-4528-CB45-91CA-352BAD0E4E98}"/>
              </a:ext>
            </a:extLst>
          </p:cNvPr>
          <p:cNvSpPr>
            <a:spLocks noGrp="1"/>
          </p:cNvSpPr>
          <p:nvPr>
            <p:ph type="title"/>
          </p:nvPr>
        </p:nvSpPr>
        <p:spPr>
          <a:xfrm>
            <a:off x="593768" y="2337117"/>
            <a:ext cx="7604301" cy="1871282"/>
          </a:xfrm>
        </p:spPr>
        <p:txBody>
          <a:bodyPr/>
          <a:lstStyle/>
          <a:p>
            <a:r>
              <a:rPr lang="en-US" sz="4400"/>
              <a:t>Service NSW app proof of COVID-19 vaccination </a:t>
            </a:r>
            <a:br>
              <a:rPr lang="en-US" sz="4400"/>
            </a:br>
            <a:br>
              <a:rPr lang="en-US" sz="4400"/>
            </a:br>
            <a:r>
              <a:rPr lang="en-US" sz="2000" b="0"/>
              <a:t>Communication toolkit for peak bodies, employers and businesses</a:t>
            </a:r>
            <a:endParaRPr lang="en-US" sz="4400" b="0">
              <a:highlight>
                <a:srgbClr val="FFFF00"/>
              </a:highlight>
            </a:endParaRPr>
          </a:p>
        </p:txBody>
      </p:sp>
      <p:sp>
        <p:nvSpPr>
          <p:cNvPr id="5" name="Text Placeholder 3">
            <a:extLst>
              <a:ext uri="{FF2B5EF4-FFF2-40B4-BE49-F238E27FC236}">
                <a16:creationId xmlns:a16="http://schemas.microsoft.com/office/drawing/2014/main" id="{07BB3684-01A4-4BB8-AA54-57306FA9421F}"/>
              </a:ext>
            </a:extLst>
          </p:cNvPr>
          <p:cNvSpPr txBox="1">
            <a:spLocks/>
          </p:cNvSpPr>
          <p:nvPr/>
        </p:nvSpPr>
        <p:spPr>
          <a:xfrm>
            <a:off x="593768" y="4808065"/>
            <a:ext cx="6290508" cy="276999"/>
          </a:xfrm>
          <a:prstGeom prst="rect">
            <a:avLst/>
          </a:prstGeom>
        </p:spPr>
        <p:txBody>
          <a:bodyPr vert="horz" lIns="0" tIns="0" rIns="0" bIns="0" rtlCol="0" anchor="t">
            <a:sp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b="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15 October 2021</a:t>
            </a:r>
            <a:endParaRPr lang="en-US">
              <a:solidFill>
                <a:srgbClr val="FF0000"/>
              </a:solidFill>
            </a:endParaRPr>
          </a:p>
        </p:txBody>
      </p:sp>
    </p:spTree>
    <p:extLst>
      <p:ext uri="{BB962C8B-B14F-4D97-AF65-F5344CB8AC3E}">
        <p14:creationId xmlns:p14="http://schemas.microsoft.com/office/powerpoint/2010/main" val="42466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F6A8-0966-4506-ADA1-1DB3618ED327}"/>
              </a:ext>
            </a:extLst>
          </p:cNvPr>
          <p:cNvSpPr>
            <a:spLocks noGrp="1"/>
          </p:cNvSpPr>
          <p:nvPr>
            <p:ph type="title"/>
          </p:nvPr>
        </p:nvSpPr>
        <p:spPr>
          <a:xfrm>
            <a:off x="593275" y="553913"/>
            <a:ext cx="11010859" cy="498598"/>
          </a:xfrm>
        </p:spPr>
        <p:txBody>
          <a:bodyPr/>
          <a:lstStyle/>
          <a:p>
            <a:r>
              <a:rPr lang="en-AU">
                <a:cs typeface="Arial"/>
              </a:rPr>
              <a:t>Business to customers: posters</a:t>
            </a:r>
            <a:endParaRPr lang="en-AU">
              <a:latin typeface="+mn-lt"/>
            </a:endParaRPr>
          </a:p>
        </p:txBody>
      </p:sp>
      <p:sp>
        <p:nvSpPr>
          <p:cNvPr id="3" name="Rectangle 2">
            <a:extLst>
              <a:ext uri="{FF2B5EF4-FFF2-40B4-BE49-F238E27FC236}">
                <a16:creationId xmlns:a16="http://schemas.microsoft.com/office/drawing/2014/main" id="{BE67C542-B59D-49C1-885D-924BF0321173}"/>
              </a:ext>
            </a:extLst>
          </p:cNvPr>
          <p:cNvSpPr/>
          <p:nvPr/>
        </p:nvSpPr>
        <p:spPr>
          <a:xfrm>
            <a:off x="503285" y="1105190"/>
            <a:ext cx="8140947" cy="307777"/>
          </a:xfrm>
          <a:prstGeom prst="rect">
            <a:avLst/>
          </a:prstGeom>
        </p:spPr>
        <p:txBody>
          <a:bodyPr wrap="none" lIns="91440" tIns="45720" rIns="91440" bIns="45720" anchor="t">
            <a:spAutoFit/>
          </a:bodyPr>
          <a:lstStyle/>
          <a:p>
            <a:r>
              <a:rPr lang="en-AU" sz="1400" b="1">
                <a:cs typeface="Arial"/>
              </a:rPr>
              <a:t>Printer friendly versions available. Additional COVID safe collateral is available at </a:t>
            </a:r>
            <a:r>
              <a:rPr lang="en-AU" sz="1400" b="1">
                <a:cs typeface="Arial"/>
                <a:hlinkClick r:id="rId3"/>
              </a:rPr>
              <a:t>nsw.gov.au</a:t>
            </a:r>
            <a:endParaRPr lang="en-AU" sz="1400" b="1"/>
          </a:p>
        </p:txBody>
      </p:sp>
      <p:sp>
        <p:nvSpPr>
          <p:cNvPr id="5" name="Rectangle 4">
            <a:extLst>
              <a:ext uri="{FF2B5EF4-FFF2-40B4-BE49-F238E27FC236}">
                <a16:creationId xmlns:a16="http://schemas.microsoft.com/office/drawing/2014/main" id="{5CCD62D1-F5AC-47DB-B62F-411B2FF0B73A}"/>
              </a:ext>
            </a:extLst>
          </p:cNvPr>
          <p:cNvSpPr/>
          <p:nvPr/>
        </p:nvSpPr>
        <p:spPr>
          <a:xfrm>
            <a:off x="909577" y="1519974"/>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4"/>
              </a:rPr>
              <a:t>Click here to download poster</a:t>
            </a:r>
            <a:endParaRPr lang="en-AU" sz="1200">
              <a:solidFill>
                <a:srgbClr val="11A0DC"/>
              </a:solidFill>
              <a:cs typeface="Arial"/>
            </a:endParaRPr>
          </a:p>
        </p:txBody>
      </p:sp>
      <p:pic>
        <p:nvPicPr>
          <p:cNvPr id="9" name="Picture 8">
            <a:extLst>
              <a:ext uri="{FF2B5EF4-FFF2-40B4-BE49-F238E27FC236}">
                <a16:creationId xmlns:a16="http://schemas.microsoft.com/office/drawing/2014/main" id="{DE26CF88-72FE-49C1-9ACA-1DA8636AE773}"/>
              </a:ext>
            </a:extLst>
          </p:cNvPr>
          <p:cNvPicPr>
            <a:picLocks noChangeAspect="1"/>
          </p:cNvPicPr>
          <p:nvPr/>
        </p:nvPicPr>
        <p:blipFill>
          <a:blip r:embed="rId5"/>
          <a:stretch>
            <a:fillRect/>
          </a:stretch>
        </p:blipFill>
        <p:spPr>
          <a:xfrm>
            <a:off x="593227" y="1902922"/>
            <a:ext cx="3074892" cy="4281036"/>
          </a:xfrm>
          <a:prstGeom prst="rect">
            <a:avLst/>
          </a:prstGeom>
          <a:ln>
            <a:solidFill>
              <a:schemeClr val="accent6">
                <a:lumMod val="20000"/>
                <a:lumOff val="80000"/>
              </a:schemeClr>
            </a:solidFill>
          </a:ln>
        </p:spPr>
      </p:pic>
      <p:sp>
        <p:nvSpPr>
          <p:cNvPr id="12" name="Rectangle 11">
            <a:extLst>
              <a:ext uri="{FF2B5EF4-FFF2-40B4-BE49-F238E27FC236}">
                <a16:creationId xmlns:a16="http://schemas.microsoft.com/office/drawing/2014/main" id="{D99AA784-FCFF-4482-9399-604305C88D1B}"/>
              </a:ext>
            </a:extLst>
          </p:cNvPr>
          <p:cNvSpPr/>
          <p:nvPr/>
        </p:nvSpPr>
        <p:spPr>
          <a:xfrm>
            <a:off x="4623623" y="1518627"/>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6"/>
              </a:rPr>
              <a:t>Click here to download posters</a:t>
            </a:r>
            <a:endParaRPr lang="en-AU" sz="1200">
              <a:solidFill>
                <a:srgbClr val="11A0DC"/>
              </a:solidFill>
              <a:cs typeface="Arial"/>
            </a:endParaRPr>
          </a:p>
        </p:txBody>
      </p:sp>
      <p:pic>
        <p:nvPicPr>
          <p:cNvPr id="13" name="Picture 12">
            <a:extLst>
              <a:ext uri="{FF2B5EF4-FFF2-40B4-BE49-F238E27FC236}">
                <a16:creationId xmlns:a16="http://schemas.microsoft.com/office/drawing/2014/main" id="{19C3224E-D695-482E-9BA5-F38D00F0FD9F}"/>
              </a:ext>
            </a:extLst>
          </p:cNvPr>
          <p:cNvPicPr>
            <a:picLocks noChangeAspect="1"/>
          </p:cNvPicPr>
          <p:nvPr/>
        </p:nvPicPr>
        <p:blipFill>
          <a:blip r:embed="rId7"/>
          <a:stretch>
            <a:fillRect/>
          </a:stretch>
        </p:blipFill>
        <p:spPr>
          <a:xfrm>
            <a:off x="4185546" y="1906516"/>
            <a:ext cx="3246818" cy="4276736"/>
          </a:xfrm>
          <a:prstGeom prst="rect">
            <a:avLst/>
          </a:prstGeom>
          <a:ln>
            <a:solidFill>
              <a:schemeClr val="accent6">
                <a:lumMod val="20000"/>
                <a:lumOff val="80000"/>
              </a:schemeClr>
            </a:solidFill>
          </a:ln>
        </p:spPr>
      </p:pic>
    </p:spTree>
    <p:extLst>
      <p:ext uri="{BB962C8B-B14F-4D97-AF65-F5344CB8AC3E}">
        <p14:creationId xmlns:p14="http://schemas.microsoft.com/office/powerpoint/2010/main" val="27436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593275" y="553913"/>
            <a:ext cx="11010859" cy="498598"/>
          </a:xfrm>
        </p:spPr>
        <p:txBody>
          <a:bodyPr/>
          <a:lstStyle/>
          <a:p>
            <a:r>
              <a:rPr lang="en-AU"/>
              <a:t>Privacy information </a:t>
            </a:r>
            <a:endParaRPr lang="en-AU">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11"/>
          </p:nvPr>
        </p:nvSpPr>
        <p:spPr/>
        <p:txBody>
          <a:bodyPr/>
          <a:lstStyle/>
          <a:p>
            <a:fld id="{6445CA75-65CF-428D-AAFD-249FBBE0F4CE}" type="slidenum">
              <a:rPr lang="en-GB" smtClean="0"/>
              <a:pPr/>
              <a:t>11</a:t>
            </a:fld>
            <a:endParaRPr lang="en-GB"/>
          </a:p>
        </p:txBody>
      </p:sp>
      <p:sp>
        <p:nvSpPr>
          <p:cNvPr id="9" name="Content Placeholder 2">
            <a:extLst>
              <a:ext uri="{FF2B5EF4-FFF2-40B4-BE49-F238E27FC236}">
                <a16:creationId xmlns:a16="http://schemas.microsoft.com/office/drawing/2014/main" id="{FEBE0C2C-D66D-46AB-B989-A450A6E3A75F}"/>
              </a:ext>
            </a:extLst>
          </p:cNvPr>
          <p:cNvSpPr txBox="1">
            <a:spLocks/>
          </p:cNvSpPr>
          <p:nvPr/>
        </p:nvSpPr>
        <p:spPr>
          <a:xfrm>
            <a:off x="593275" y="1303723"/>
            <a:ext cx="9409141" cy="499444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AU" sz="1100">
                <a:solidFill>
                  <a:schemeClr val="tx1"/>
                </a:solidFill>
                <a:ea typeface="+mn-lt"/>
                <a:cs typeface="+mn-lt"/>
              </a:rPr>
              <a:t>We respect your privacy</a:t>
            </a:r>
          </a:p>
          <a:p>
            <a:pPr fontAlgn="base">
              <a:lnSpc>
                <a:spcPct val="100000"/>
              </a:lnSpc>
              <a:spcAft>
                <a:spcPts val="600"/>
              </a:spcAft>
            </a:pPr>
            <a:r>
              <a:rPr lang="en-US" sz="1100" b="0" i="0" u="none" strike="noStrike">
                <a:solidFill>
                  <a:schemeClr val="tx1"/>
                </a:solidFill>
                <a:effectLst/>
                <a:latin typeface="Arial"/>
                <a:cs typeface="Arial"/>
              </a:rPr>
              <a:t>The Service NSW app will send an individual’s </a:t>
            </a:r>
            <a:r>
              <a:rPr lang="en-US" sz="1100" b="0">
                <a:solidFill>
                  <a:schemeClr val="tx1"/>
                </a:solidFill>
                <a:latin typeface="Arial"/>
                <a:cs typeface="Arial"/>
              </a:rPr>
              <a:t>information</a:t>
            </a:r>
            <a:r>
              <a:rPr lang="en-US" sz="1100" b="0" i="0" u="none" strike="noStrike">
                <a:solidFill>
                  <a:schemeClr val="tx1"/>
                </a:solidFill>
                <a:effectLst/>
                <a:latin typeface="Arial"/>
                <a:cs typeface="Arial"/>
              </a:rPr>
              <a:t> to NSW Health only when required for the purpose of contact tracing. </a:t>
            </a:r>
            <a:r>
              <a:rPr lang="en-AU" sz="1100" b="0" i="0" u="none" strike="noStrike">
                <a:solidFill>
                  <a:schemeClr val="tx1"/>
                </a:solidFill>
                <a:effectLst/>
                <a:latin typeface="Arial"/>
                <a:cs typeface="Arial"/>
              </a:rPr>
              <a:t>No personal </a:t>
            </a:r>
            <a:r>
              <a:rPr lang="en-AU" sz="1100" b="0">
                <a:solidFill>
                  <a:schemeClr val="tx1"/>
                </a:solidFill>
                <a:latin typeface="Arial"/>
                <a:cs typeface="Arial"/>
              </a:rPr>
              <a:t>information</a:t>
            </a:r>
            <a:r>
              <a:rPr lang="en-AU" sz="1100" b="0" i="0" u="none" strike="noStrike">
                <a:solidFill>
                  <a:schemeClr val="tx1"/>
                </a:solidFill>
                <a:effectLst/>
                <a:latin typeface="Arial"/>
                <a:cs typeface="Arial"/>
              </a:rPr>
              <a:t> </a:t>
            </a:r>
            <a:r>
              <a:rPr lang="en-AU" sz="1100" b="0">
                <a:solidFill>
                  <a:schemeClr val="tx1"/>
                </a:solidFill>
                <a:latin typeface="Arial"/>
                <a:cs typeface="Arial"/>
              </a:rPr>
              <a:t>will be </a:t>
            </a:r>
            <a:r>
              <a:rPr lang="en-AU" sz="1100" b="0" i="0" u="none" strike="noStrike">
                <a:solidFill>
                  <a:schemeClr val="tx1"/>
                </a:solidFill>
                <a:effectLst/>
                <a:latin typeface="Arial"/>
                <a:cs typeface="Arial"/>
              </a:rPr>
              <a:t>shared with a venue. Details of your visit plus whether you are fully vaccinated for COVID-19 </a:t>
            </a:r>
            <a:r>
              <a:rPr lang="en-AU" sz="1100" b="0">
                <a:solidFill>
                  <a:schemeClr val="tx1"/>
                </a:solidFill>
                <a:latin typeface="Arial"/>
                <a:cs typeface="Arial"/>
              </a:rPr>
              <a:t>(if</a:t>
            </a:r>
            <a:r>
              <a:rPr lang="en-AU" sz="1100" b="0" i="0" u="none" strike="noStrike">
                <a:solidFill>
                  <a:schemeClr val="tx1"/>
                </a:solidFill>
                <a:effectLst/>
                <a:latin typeface="Arial"/>
                <a:cs typeface="Arial"/>
              </a:rPr>
              <a:t> available</a:t>
            </a:r>
            <a:r>
              <a:rPr lang="en-AU" sz="1100" b="0">
                <a:solidFill>
                  <a:schemeClr val="tx1"/>
                </a:solidFill>
                <a:latin typeface="Arial"/>
                <a:cs typeface="Arial"/>
              </a:rPr>
              <a:t>)</a:t>
            </a:r>
            <a:r>
              <a:rPr lang="en-AU" sz="1100" b="0" i="0" u="none" strike="noStrike">
                <a:solidFill>
                  <a:schemeClr val="tx1"/>
                </a:solidFill>
                <a:effectLst/>
                <a:latin typeface="Arial"/>
                <a:cs typeface="Arial"/>
              </a:rPr>
              <a:t> are stored securely with Service NSW for 28 days and will be shared with NSW Health only in the event of a confirmed case to assist </a:t>
            </a:r>
            <a:r>
              <a:rPr lang="en-AU" sz="1100" b="0">
                <a:solidFill>
                  <a:schemeClr val="tx1"/>
                </a:solidFill>
                <a:latin typeface="Arial"/>
                <a:cs typeface="Arial"/>
              </a:rPr>
              <a:t>in contact tracing</a:t>
            </a:r>
            <a:r>
              <a:rPr lang="en-AU" sz="1100" b="0" i="0" u="none" strike="noStrike">
                <a:solidFill>
                  <a:schemeClr val="tx1"/>
                </a:solidFill>
                <a:effectLst/>
                <a:latin typeface="Arial"/>
                <a:cs typeface="Arial"/>
              </a:rPr>
              <a:t>.</a:t>
            </a:r>
            <a:r>
              <a:rPr lang="en-US" sz="1100" b="0" i="0">
                <a:solidFill>
                  <a:schemeClr val="tx1"/>
                </a:solidFill>
                <a:effectLst/>
                <a:latin typeface="Arial"/>
                <a:cs typeface="Arial"/>
              </a:rPr>
              <a:t>​</a:t>
            </a:r>
          </a:p>
          <a:p>
            <a:pPr fontAlgn="base">
              <a:lnSpc>
                <a:spcPct val="100000"/>
              </a:lnSpc>
              <a:spcAft>
                <a:spcPts val="600"/>
              </a:spcAft>
            </a:pPr>
            <a:r>
              <a:rPr lang="en-US" sz="1100" b="0" i="0" u="none" strike="noStrike">
                <a:solidFill>
                  <a:schemeClr val="tx1"/>
                </a:solidFill>
                <a:effectLst/>
                <a:latin typeface="Arial"/>
                <a:cs typeface="Arial"/>
              </a:rPr>
              <a:t>For more information on how the Service NSW app uses </a:t>
            </a:r>
            <a:r>
              <a:rPr lang="en-US" sz="1100" b="0">
                <a:solidFill>
                  <a:schemeClr val="tx1"/>
                </a:solidFill>
                <a:latin typeface="Arial"/>
                <a:cs typeface="Arial"/>
              </a:rPr>
              <a:t>this information</a:t>
            </a:r>
            <a:r>
              <a:rPr lang="en-US" sz="1100" b="0" i="0" u="none" strike="noStrike">
                <a:solidFill>
                  <a:schemeClr val="tx1"/>
                </a:solidFill>
                <a:effectLst/>
                <a:latin typeface="Arial"/>
                <a:cs typeface="Arial"/>
              </a:rPr>
              <a:t>, please </a:t>
            </a:r>
            <a:r>
              <a:rPr lang="en-US" sz="1100" b="0">
                <a:solidFill>
                  <a:schemeClr val="tx1"/>
                </a:solidFill>
                <a:latin typeface="Arial"/>
                <a:cs typeface="Arial"/>
              </a:rPr>
              <a:t>visit </a:t>
            </a:r>
            <a:r>
              <a:rPr lang="en-US" sz="1100" b="0">
                <a:solidFill>
                  <a:schemeClr val="tx1"/>
                </a:solidFill>
                <a:latin typeface="Arial"/>
                <a:cs typeface="Arial"/>
                <a:hlinkClick r:id="rId2">
                  <a:extLst>
                    <a:ext uri="{A12FA001-AC4F-418D-AE19-62706E023703}">
                      <ahyp:hlinkClr xmlns:ahyp="http://schemas.microsoft.com/office/drawing/2018/hyperlinkcolor" val="tx"/>
                    </a:ext>
                  </a:extLst>
                </a:hlinkClick>
              </a:rPr>
              <a:t>https://www.service.nsw.gov.au/privacy-impact-assessment-covid-19-digital-certificate</a:t>
            </a:r>
            <a:r>
              <a:rPr lang="en-US" sz="1100" b="0">
                <a:solidFill>
                  <a:schemeClr val="tx1"/>
                </a:solidFill>
                <a:latin typeface="Arial"/>
                <a:cs typeface="Arial"/>
              </a:rPr>
              <a:t>.</a:t>
            </a:r>
            <a:endParaRPr lang="en-US" sz="1100" b="0">
              <a:solidFill>
                <a:schemeClr val="tx1"/>
              </a:solidFill>
              <a:ea typeface="+mn-lt"/>
              <a:cs typeface="+mn-lt"/>
            </a:endParaRPr>
          </a:p>
          <a:p>
            <a:pPr>
              <a:lnSpc>
                <a:spcPct val="100000"/>
              </a:lnSpc>
              <a:spcAft>
                <a:spcPts val="600"/>
              </a:spcAft>
            </a:pPr>
            <a:r>
              <a:rPr lang="en-US" sz="1100" b="0">
                <a:solidFill>
                  <a:schemeClr val="tx1"/>
                </a:solidFill>
                <a:latin typeface="Arial"/>
                <a:cs typeface="Arial"/>
              </a:rPr>
              <a:t>You can also view our privacy collection</a:t>
            </a:r>
            <a:r>
              <a:rPr lang="en-US" sz="1100" b="0">
                <a:solidFill>
                  <a:schemeClr val="tx1"/>
                </a:solidFill>
                <a:ea typeface="+mn-lt"/>
                <a:cs typeface="+mn-lt"/>
              </a:rPr>
              <a:t> statement at </a:t>
            </a:r>
            <a:r>
              <a:rPr lang="en-US" sz="1100" b="0">
                <a:solidFill>
                  <a:schemeClr val="tx1"/>
                </a:solidFill>
                <a:ea typeface="+mn-lt"/>
                <a:cs typeface="+mn-lt"/>
                <a:hlinkClick r:id="rId3">
                  <a:extLst>
                    <a:ext uri="{A12FA001-AC4F-418D-AE19-62706E023703}">
                      <ahyp:hlinkClr xmlns:ahyp="http://schemas.microsoft.com/office/drawing/2018/hyperlinkcolor" val="tx"/>
                    </a:ext>
                  </a:extLst>
                </a:hlinkClick>
              </a:rPr>
              <a:t>https://www.service.nsw.gov.au/covid-safe-check-privacy-collection-statement</a:t>
            </a:r>
            <a:r>
              <a:rPr lang="en-US" sz="1100" b="0">
                <a:solidFill>
                  <a:schemeClr val="tx1"/>
                </a:solidFill>
                <a:ea typeface="+mn-lt"/>
                <a:cs typeface="+mn-lt"/>
              </a:rPr>
              <a:t>.  </a:t>
            </a:r>
            <a:endParaRPr lang="en-US" sz="1100" b="0">
              <a:solidFill>
                <a:schemeClr val="tx1"/>
              </a:solidFill>
              <a:cs typeface="Arial"/>
            </a:endParaRPr>
          </a:p>
          <a:p>
            <a:pPr algn="l" rtl="0">
              <a:lnSpc>
                <a:spcPct val="100000"/>
              </a:lnSpc>
              <a:spcAft>
                <a:spcPts val="600"/>
              </a:spcAft>
            </a:pPr>
            <a:endParaRPr lang="en-AU" sz="1100" b="0">
              <a:solidFill>
                <a:schemeClr val="tx1"/>
              </a:solidFill>
              <a:cs typeface="Arial"/>
            </a:endParaRPr>
          </a:p>
          <a:p>
            <a:pPr>
              <a:lnSpc>
                <a:spcPct val="100000"/>
              </a:lnSpc>
              <a:spcAft>
                <a:spcPts val="600"/>
              </a:spcAft>
            </a:pPr>
            <a:endParaRPr lang="en-AU" sz="1100">
              <a:solidFill>
                <a:schemeClr val="tx1"/>
              </a:solidFill>
              <a:ea typeface="+mn-lt"/>
              <a:cs typeface="+mn-lt"/>
            </a:endParaRPr>
          </a:p>
          <a:p>
            <a:pPr>
              <a:lnSpc>
                <a:spcPct val="100000"/>
              </a:lnSpc>
              <a:spcAft>
                <a:spcPts val="600"/>
              </a:spcAft>
            </a:pPr>
            <a:endParaRPr lang="en-US" sz="1100" b="0">
              <a:solidFill>
                <a:schemeClr val="tx1"/>
              </a:solidFill>
              <a:ea typeface="+mn-lt"/>
              <a:cs typeface="+mn-lt"/>
            </a:endParaRPr>
          </a:p>
          <a:p>
            <a:pPr>
              <a:lnSpc>
                <a:spcPct val="100000"/>
              </a:lnSpc>
              <a:spcAft>
                <a:spcPts val="1200"/>
              </a:spcAft>
            </a:pPr>
            <a:endParaRPr lang="en-AU" sz="1200" b="0">
              <a:solidFill>
                <a:schemeClr val="tx1"/>
              </a:solidFill>
              <a:ea typeface="+mn-lt"/>
              <a:cs typeface="+mn-lt"/>
            </a:endParaRPr>
          </a:p>
          <a:p>
            <a:pPr marL="285750" indent="-285750">
              <a:spcAft>
                <a:spcPts val="0"/>
              </a:spcAft>
              <a:buChar char="•"/>
            </a:pPr>
            <a:endParaRPr lang="en-GB" sz="1200" b="0">
              <a:solidFill>
                <a:schemeClr val="tx1"/>
              </a:solidFill>
              <a:cs typeface="Arial"/>
            </a:endParaRPr>
          </a:p>
          <a:p>
            <a:pPr>
              <a:lnSpc>
                <a:spcPct val="100000"/>
              </a:lnSpc>
              <a:spcAft>
                <a:spcPts val="1200"/>
              </a:spcAft>
            </a:pPr>
            <a:endParaRPr lang="en-US" sz="1200" b="0">
              <a:solidFill>
                <a:schemeClr val="tx1"/>
              </a:solidFill>
              <a:cs typeface="Arial"/>
            </a:endParaRPr>
          </a:p>
          <a:p>
            <a:endParaRPr lang="en-US" sz="1200" b="0">
              <a:solidFill>
                <a:schemeClr val="tx1"/>
              </a:solidFill>
              <a:cs typeface="Arial"/>
            </a:endParaRPr>
          </a:p>
        </p:txBody>
      </p:sp>
    </p:spTree>
    <p:extLst>
      <p:ext uri="{BB962C8B-B14F-4D97-AF65-F5344CB8AC3E}">
        <p14:creationId xmlns:p14="http://schemas.microsoft.com/office/powerpoint/2010/main" val="3663500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915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593275" y="358766"/>
            <a:ext cx="11010859" cy="498598"/>
          </a:xfrm>
        </p:spPr>
        <p:txBody>
          <a:bodyPr/>
          <a:lstStyle/>
          <a:p>
            <a:r>
              <a:rPr lang="en-AU"/>
              <a:t>Purpose of this toolkit </a:t>
            </a:r>
            <a:endParaRPr lang="en-AU">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11"/>
          </p:nvPr>
        </p:nvSpPr>
        <p:spPr/>
        <p:txBody>
          <a:bodyPr/>
          <a:lstStyle/>
          <a:p>
            <a:fld id="{6445CA75-65CF-428D-AAFD-249FBBE0F4CE}" type="slidenum">
              <a:rPr lang="en-GB" smtClean="0"/>
              <a:pPr/>
              <a:t>2</a:t>
            </a:fld>
            <a:endParaRPr lang="en-GB"/>
          </a:p>
        </p:txBody>
      </p:sp>
      <p:sp>
        <p:nvSpPr>
          <p:cNvPr id="5" name="Content Placeholder 2">
            <a:extLst>
              <a:ext uri="{FF2B5EF4-FFF2-40B4-BE49-F238E27FC236}">
                <a16:creationId xmlns:a16="http://schemas.microsoft.com/office/drawing/2014/main" id="{A9B3C9D9-E0EE-4DB7-B2FE-513BBCBD36C7}"/>
              </a:ext>
            </a:extLst>
          </p:cNvPr>
          <p:cNvSpPr txBox="1">
            <a:spLocks/>
          </p:cNvSpPr>
          <p:nvPr/>
        </p:nvSpPr>
        <p:spPr>
          <a:xfrm>
            <a:off x="593274" y="1303723"/>
            <a:ext cx="10030733" cy="477548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1200" b="0" i="0" u="none" strike="noStrike">
                <a:solidFill>
                  <a:srgbClr val="000000"/>
                </a:solidFill>
                <a:effectLst/>
              </a:rPr>
              <a:t>As NSW reopens, </a:t>
            </a:r>
            <a:r>
              <a:rPr lang="en-US" sz="1200" b="0">
                <a:solidFill>
                  <a:srgbClr val="000000"/>
                </a:solidFill>
              </a:rPr>
              <a:t>it's </a:t>
            </a:r>
            <a:r>
              <a:rPr lang="en-US" sz="1200" b="0" i="0" u="none" strike="noStrike">
                <a:solidFill>
                  <a:srgbClr val="000000"/>
                </a:solidFill>
                <a:effectLst/>
              </a:rPr>
              <a:t>important that everyone in the community continues to be COVID safe as we learn to live with the virus and help the economy bounce back.</a:t>
            </a:r>
          </a:p>
          <a:p>
            <a:pPr>
              <a:lnSpc>
                <a:spcPct val="100000"/>
              </a:lnSpc>
              <a:spcAft>
                <a:spcPts val="1200"/>
              </a:spcAft>
            </a:pPr>
            <a:r>
              <a:rPr lang="en-US" sz="1200" b="0">
                <a:solidFill>
                  <a:srgbClr val="000000"/>
                </a:solidFill>
              </a:rPr>
              <a:t>In addition to ensuring a </a:t>
            </a:r>
            <a:r>
              <a:rPr lang="en-US" sz="1200" b="0">
                <a:solidFill>
                  <a:srgbClr val="000000"/>
                </a:solidFill>
                <a:hlinkClick r:id="rId2"/>
              </a:rPr>
              <a:t>COVID-19 Safety Plan</a:t>
            </a:r>
            <a:r>
              <a:rPr lang="en-US" sz="1200" b="0">
                <a:solidFill>
                  <a:srgbClr val="000000"/>
                </a:solidFill>
              </a:rPr>
              <a:t> is in place and up to date, many businesses will need to check that customers and staff are fully </a:t>
            </a:r>
            <a:r>
              <a:rPr lang="en-US" sz="1200" b="0">
                <a:solidFill>
                  <a:schemeClr val="tx1"/>
                </a:solidFill>
              </a:rPr>
              <a:t>vaccinated, </a:t>
            </a:r>
            <a:r>
              <a:rPr lang="en-AU" sz="1200" b="0">
                <a:solidFill>
                  <a:schemeClr val="tx1"/>
                </a:solidFill>
              </a:rPr>
              <a:t>or have a vaccine medical contraindication form signed by their doctor, </a:t>
            </a:r>
            <a:r>
              <a:rPr lang="en-US" sz="1200" b="0">
                <a:solidFill>
                  <a:schemeClr val="tx1"/>
                </a:solidFill>
              </a:rPr>
              <a:t>be</a:t>
            </a:r>
            <a:r>
              <a:rPr lang="en-US" sz="1200" b="0">
                <a:solidFill>
                  <a:srgbClr val="000000"/>
                </a:solidFill>
              </a:rPr>
              <a:t>fore entering their premises.</a:t>
            </a:r>
            <a:endParaRPr lang="en-US" sz="1200" b="0" i="0" u="none" strike="noStrike">
              <a:solidFill>
                <a:srgbClr val="000000"/>
              </a:solidFill>
              <a:effectLst/>
              <a:cs typeface="Arial"/>
            </a:endParaRPr>
          </a:p>
          <a:p>
            <a:pPr>
              <a:lnSpc>
                <a:spcPct val="100000"/>
              </a:lnSpc>
              <a:spcAft>
                <a:spcPts val="1200"/>
              </a:spcAft>
            </a:pPr>
            <a:r>
              <a:rPr lang="en-AU" sz="1200" b="0">
                <a:solidFill>
                  <a:schemeClr val="tx1"/>
                </a:solidFill>
                <a:ea typeface="+mn-lt"/>
                <a:cs typeface="+mn-lt"/>
              </a:rPr>
              <a:t>To make this process quicker and easier, the Service NSW app can now show a person's COVID-19 digital certificate. When required, businesses and venues can confirm whether a person is fully vaccinated for COVID-19 seamlessly and securely when they check in using the NSW Government QR code. </a:t>
            </a:r>
          </a:p>
          <a:p>
            <a:pPr>
              <a:lnSpc>
                <a:spcPct val="100000"/>
              </a:lnSpc>
              <a:spcAft>
                <a:spcPts val="1200"/>
              </a:spcAft>
            </a:pPr>
            <a:r>
              <a:rPr lang="en-US" sz="1200" b="0">
                <a:solidFill>
                  <a:schemeClr val="tx1"/>
                </a:solidFill>
                <a:ea typeface="+mn-lt"/>
                <a:cs typeface="+mn-lt"/>
              </a:rPr>
              <a:t>This communication toolkit includes newsletter/web copy, social media tiles, guides and posters to help peak bodies, employers and businesses </a:t>
            </a:r>
            <a:r>
              <a:rPr lang="en-AU" sz="1200" b="0">
                <a:solidFill>
                  <a:schemeClr val="tx1"/>
                </a:solidFill>
                <a:ea typeface="+mn-lt"/>
                <a:cs typeface="+mn-lt"/>
              </a:rPr>
              <a:t>communicate about this new proof of COVID-19 vaccination feature in the Service NSW app.</a:t>
            </a:r>
            <a:endParaRPr lang="en-US" sz="1200">
              <a:solidFill>
                <a:schemeClr val="tx1"/>
              </a:solidFill>
              <a:cs typeface="Calibri"/>
            </a:endParaRPr>
          </a:p>
          <a:p>
            <a:pPr>
              <a:lnSpc>
                <a:spcPct val="100000"/>
              </a:lnSpc>
            </a:pPr>
            <a:r>
              <a:rPr lang="en-AU" sz="1200" b="0">
                <a:solidFill>
                  <a:schemeClr val="tx1"/>
                </a:solidFill>
                <a:ea typeface="+mn-lt"/>
                <a:cs typeface="+mn-lt"/>
              </a:rPr>
              <a:t>For support call Service NSW on 13 77 88. Resources are also available on nsw.gov.au, including:</a:t>
            </a:r>
          </a:p>
          <a:p>
            <a:pPr marL="285750" indent="-285750">
              <a:lnSpc>
                <a:spcPct val="100000"/>
              </a:lnSpc>
              <a:buFont typeface="Arial" panose="020B0604020202020204" pitchFamily="34" charset="0"/>
              <a:buChar char="•"/>
            </a:pPr>
            <a:r>
              <a:rPr lang="en-AU" sz="1200" b="0">
                <a:solidFill>
                  <a:schemeClr val="tx1"/>
                </a:solidFill>
                <a:ea typeface="+mn-lt"/>
                <a:cs typeface="+mn-lt"/>
                <a:hlinkClick r:id="rId3">
                  <a:extLst>
                    <a:ext uri="{A12FA001-AC4F-418D-AE19-62706E023703}">
                      <ahyp:hlinkClr xmlns:ahyp="http://schemas.microsoft.com/office/drawing/2018/hyperlinkcolor" val="tx"/>
                    </a:ext>
                  </a:extLst>
                </a:hlinkClick>
              </a:rPr>
              <a:t>Vaccination rules for businesses, their staff and customers</a:t>
            </a:r>
            <a:endParaRPr lang="en-AU" sz="1200" b="0">
              <a:solidFill>
                <a:schemeClr val="tx1"/>
              </a:solidFill>
              <a:ea typeface="+mn-lt"/>
              <a:cs typeface="+mn-lt"/>
            </a:endParaRPr>
          </a:p>
          <a:p>
            <a:pPr marL="285750" indent="-285750">
              <a:lnSpc>
                <a:spcPct val="100000"/>
              </a:lnSpc>
              <a:buFont typeface="Arial" panose="020B0604020202020204" pitchFamily="34" charset="0"/>
              <a:buChar char="•"/>
            </a:pPr>
            <a:r>
              <a:rPr lang="en-AU" sz="1200" b="0">
                <a:solidFill>
                  <a:schemeClr val="tx1"/>
                </a:solidFill>
                <a:ea typeface="+mn-lt"/>
                <a:cs typeface="+mn-lt"/>
                <a:hlinkClick r:id="rId4">
                  <a:extLst>
                    <a:ext uri="{A12FA001-AC4F-418D-AE19-62706E023703}">
                      <ahyp:hlinkClr xmlns:ahyp="http://schemas.microsoft.com/office/drawing/2018/hyperlinkcolor" val="tx"/>
                    </a:ext>
                  </a:extLst>
                </a:hlinkClick>
              </a:rPr>
              <a:t>COVID-19 vaccination compliance and obligations for businesses</a:t>
            </a:r>
            <a:endParaRPr lang="en-AU" sz="1200" b="0">
              <a:solidFill>
                <a:schemeClr val="tx1"/>
              </a:solidFill>
              <a:ea typeface="+mn-lt"/>
              <a:cs typeface="+mn-lt"/>
            </a:endParaRPr>
          </a:p>
          <a:p>
            <a:pPr marL="285750" indent="-285750">
              <a:lnSpc>
                <a:spcPct val="100000"/>
              </a:lnSpc>
              <a:buFont typeface="Arial" panose="020B0604020202020204" pitchFamily="34" charset="0"/>
              <a:buChar char="•"/>
            </a:pPr>
            <a:r>
              <a:rPr lang="en-AU" sz="1200" b="0">
                <a:solidFill>
                  <a:schemeClr val="tx1"/>
                </a:solidFill>
                <a:ea typeface="+mn-lt"/>
                <a:cs typeface="+mn-lt"/>
                <a:hlinkClick r:id="rId5">
                  <a:extLst>
                    <a:ext uri="{A12FA001-AC4F-418D-AE19-62706E023703}">
                      <ahyp:hlinkClr xmlns:ahyp="http://schemas.microsoft.com/office/drawing/2018/hyperlinkcolor" val="tx"/>
                    </a:ext>
                  </a:extLst>
                </a:hlinkClick>
              </a:rPr>
              <a:t>COVID-19 vaccinations and your business</a:t>
            </a:r>
            <a:endParaRPr lang="en-AU" sz="1200" b="0">
              <a:solidFill>
                <a:schemeClr val="tx1"/>
              </a:solidFill>
              <a:ea typeface="+mn-lt"/>
              <a:cs typeface="+mn-lt"/>
            </a:endParaRPr>
          </a:p>
          <a:p>
            <a:pPr marL="285750" indent="-285750">
              <a:lnSpc>
                <a:spcPct val="100000"/>
              </a:lnSpc>
              <a:buFont typeface="Arial" panose="020B0604020202020204" pitchFamily="34" charset="0"/>
              <a:buChar char="•"/>
            </a:pPr>
            <a:r>
              <a:rPr lang="en-AU" sz="1200" b="0">
                <a:solidFill>
                  <a:schemeClr val="tx1"/>
                </a:solidFill>
                <a:ea typeface="+mn-lt"/>
                <a:cs typeface="+mn-lt"/>
                <a:hlinkClick r:id="rId6">
                  <a:extLst>
                    <a:ext uri="{A12FA001-AC4F-418D-AE19-62706E023703}">
                      <ahyp:hlinkClr xmlns:ahyp="http://schemas.microsoft.com/office/drawing/2018/hyperlinkcolor" val="tx"/>
                    </a:ext>
                  </a:extLst>
                </a:hlinkClick>
              </a:rPr>
              <a:t>Proof of COVID-19 vaccination advice for businesses</a:t>
            </a:r>
            <a:endParaRPr lang="en-AU" sz="1200" b="0">
              <a:solidFill>
                <a:schemeClr val="tx1"/>
              </a:solidFill>
              <a:ea typeface="+mn-lt"/>
              <a:cs typeface="+mn-lt"/>
            </a:endParaRPr>
          </a:p>
          <a:p>
            <a:pPr marL="285750" indent="-285750">
              <a:lnSpc>
                <a:spcPct val="100000"/>
              </a:lnSpc>
              <a:buFont typeface="Arial" panose="020B0604020202020204" pitchFamily="34" charset="0"/>
              <a:buChar char="•"/>
            </a:pPr>
            <a:r>
              <a:rPr lang="en-AU" sz="1200" b="0">
                <a:solidFill>
                  <a:schemeClr val="tx1"/>
                </a:solidFill>
                <a:ea typeface="+mn-lt"/>
                <a:cs typeface="+mn-lt"/>
                <a:hlinkClick r:id="rId7">
                  <a:extLst>
                    <a:ext uri="{A12FA001-AC4F-418D-AE19-62706E023703}">
                      <ahyp:hlinkClr xmlns:ahyp="http://schemas.microsoft.com/office/drawing/2018/hyperlinkcolor" val="tx"/>
                    </a:ext>
                  </a:extLst>
                </a:hlinkClick>
              </a:rPr>
              <a:t>Proof of vaccination toolkit resources</a:t>
            </a:r>
            <a:r>
              <a:rPr lang="en-AU" sz="1200" b="0">
                <a:solidFill>
                  <a:schemeClr val="tx1"/>
                </a:solidFill>
                <a:ea typeface="+mn-lt"/>
                <a:cs typeface="+mn-lt"/>
              </a:rPr>
              <a:t>.</a:t>
            </a:r>
          </a:p>
          <a:p>
            <a:pPr marL="285750" indent="-285750">
              <a:spcAft>
                <a:spcPts val="0"/>
              </a:spcAft>
              <a:buChar char="•"/>
            </a:pPr>
            <a:endParaRPr lang="en-GB" sz="1200" b="0">
              <a:solidFill>
                <a:schemeClr val="tx1"/>
              </a:solidFill>
              <a:cs typeface="Arial"/>
            </a:endParaRPr>
          </a:p>
          <a:p>
            <a:pPr>
              <a:lnSpc>
                <a:spcPct val="100000"/>
              </a:lnSpc>
              <a:spcAft>
                <a:spcPts val="1200"/>
              </a:spcAft>
            </a:pPr>
            <a:endParaRPr lang="en-US" sz="1200" b="0">
              <a:solidFill>
                <a:schemeClr val="tx1"/>
              </a:solidFill>
              <a:cs typeface="Arial"/>
            </a:endParaRPr>
          </a:p>
          <a:p>
            <a:endParaRPr lang="en-US" sz="1200" b="0">
              <a:solidFill>
                <a:schemeClr val="tx1"/>
              </a:solidFill>
              <a:cs typeface="Arial"/>
            </a:endParaRPr>
          </a:p>
        </p:txBody>
      </p:sp>
    </p:spTree>
    <p:extLst>
      <p:ext uri="{BB962C8B-B14F-4D97-AF65-F5344CB8AC3E}">
        <p14:creationId xmlns:p14="http://schemas.microsoft.com/office/powerpoint/2010/main" val="13185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593275" y="553913"/>
            <a:ext cx="11010859" cy="332399"/>
          </a:xfrm>
        </p:spPr>
        <p:txBody>
          <a:bodyPr/>
          <a:lstStyle/>
          <a:p>
            <a:r>
              <a:rPr lang="en-AU" sz="2400"/>
              <a:t>Adding your COVID-19 digital certificate to the Service NSW app</a:t>
            </a: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11"/>
          </p:nvPr>
        </p:nvSpPr>
        <p:spPr/>
        <p:txBody>
          <a:bodyPr/>
          <a:lstStyle/>
          <a:p>
            <a:fld id="{6445CA75-65CF-428D-AAFD-249FBBE0F4CE}" type="slidenum">
              <a:rPr lang="en-GB" smtClean="0"/>
              <a:pPr/>
              <a:t>3</a:t>
            </a:fld>
            <a:endParaRPr lang="en-GB"/>
          </a:p>
        </p:txBody>
      </p:sp>
      <p:sp>
        <p:nvSpPr>
          <p:cNvPr id="10" name="Rectangle 9">
            <a:extLst>
              <a:ext uri="{FF2B5EF4-FFF2-40B4-BE49-F238E27FC236}">
                <a16:creationId xmlns:a16="http://schemas.microsoft.com/office/drawing/2014/main" id="{400CF0D2-D1CF-4F10-8F43-FA1528FBBF90}"/>
              </a:ext>
            </a:extLst>
          </p:cNvPr>
          <p:cNvSpPr/>
          <p:nvPr/>
        </p:nvSpPr>
        <p:spPr>
          <a:xfrm>
            <a:off x="7039206" y="1535191"/>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2"/>
              </a:rPr>
              <a:t>Click here to download video </a:t>
            </a:r>
            <a:endParaRPr lang="en-AU" sz="1200">
              <a:solidFill>
                <a:srgbClr val="11A0DC"/>
              </a:solidFill>
              <a:cs typeface="Arial"/>
            </a:endParaRPr>
          </a:p>
        </p:txBody>
      </p:sp>
      <p:sp>
        <p:nvSpPr>
          <p:cNvPr id="11" name="Content Placeholder 2">
            <a:extLst>
              <a:ext uri="{FF2B5EF4-FFF2-40B4-BE49-F238E27FC236}">
                <a16:creationId xmlns:a16="http://schemas.microsoft.com/office/drawing/2014/main" id="{A46F0125-397D-4255-A6ED-BD260A646E66}"/>
              </a:ext>
            </a:extLst>
          </p:cNvPr>
          <p:cNvSpPr txBox="1">
            <a:spLocks/>
          </p:cNvSpPr>
          <p:nvPr/>
        </p:nvSpPr>
        <p:spPr>
          <a:xfrm>
            <a:off x="593274" y="1303723"/>
            <a:ext cx="6581967" cy="477548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Char char="•"/>
            </a:pPr>
            <a:endParaRPr lang="en-GB" sz="1200" b="0">
              <a:solidFill>
                <a:schemeClr val="tx1"/>
              </a:solidFill>
              <a:cs typeface="Arial"/>
            </a:endParaRPr>
          </a:p>
          <a:p>
            <a:pPr>
              <a:lnSpc>
                <a:spcPct val="100000"/>
              </a:lnSpc>
              <a:spcAft>
                <a:spcPts val="1200"/>
              </a:spcAft>
            </a:pPr>
            <a:endParaRPr lang="en-US" sz="1200" b="0">
              <a:solidFill>
                <a:schemeClr val="tx1"/>
              </a:solidFill>
              <a:cs typeface="Arial"/>
            </a:endParaRPr>
          </a:p>
          <a:p>
            <a:endParaRPr lang="en-US" sz="1200" b="0">
              <a:solidFill>
                <a:schemeClr val="tx1"/>
              </a:solidFill>
              <a:cs typeface="Arial"/>
            </a:endParaRPr>
          </a:p>
        </p:txBody>
      </p:sp>
      <p:pic>
        <p:nvPicPr>
          <p:cNvPr id="5" name="Picture 4">
            <a:extLst>
              <a:ext uri="{FF2B5EF4-FFF2-40B4-BE49-F238E27FC236}">
                <a16:creationId xmlns:a16="http://schemas.microsoft.com/office/drawing/2014/main" id="{8DAD10C0-AD5E-4931-9274-586BD47B0F3B}"/>
              </a:ext>
            </a:extLst>
          </p:cNvPr>
          <p:cNvPicPr>
            <a:picLocks noChangeAspect="1"/>
          </p:cNvPicPr>
          <p:nvPr/>
        </p:nvPicPr>
        <p:blipFill>
          <a:blip r:embed="rId3"/>
          <a:stretch>
            <a:fillRect/>
          </a:stretch>
        </p:blipFill>
        <p:spPr>
          <a:xfrm>
            <a:off x="7100164" y="1831085"/>
            <a:ext cx="3809364" cy="2133443"/>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5AF31959-105D-4DAF-8532-BC56446AACF3}"/>
              </a:ext>
            </a:extLst>
          </p:cNvPr>
          <p:cNvPicPr>
            <a:picLocks noChangeAspect="1"/>
          </p:cNvPicPr>
          <p:nvPr/>
        </p:nvPicPr>
        <p:blipFill>
          <a:blip r:embed="rId4"/>
          <a:stretch>
            <a:fillRect/>
          </a:stretch>
        </p:blipFill>
        <p:spPr>
          <a:xfrm>
            <a:off x="3828383" y="1827975"/>
            <a:ext cx="3025630" cy="4287836"/>
          </a:xfrm>
          <a:prstGeom prst="rect">
            <a:avLst/>
          </a:prstGeom>
          <a:ln>
            <a:solidFill>
              <a:schemeClr val="bg2"/>
            </a:solidFill>
          </a:ln>
        </p:spPr>
      </p:pic>
      <p:sp>
        <p:nvSpPr>
          <p:cNvPr id="14" name="Rectangle 13">
            <a:extLst>
              <a:ext uri="{FF2B5EF4-FFF2-40B4-BE49-F238E27FC236}">
                <a16:creationId xmlns:a16="http://schemas.microsoft.com/office/drawing/2014/main" id="{2854CDCC-DAB6-4CEA-9CD5-988248A4C058}"/>
              </a:ext>
            </a:extLst>
          </p:cNvPr>
          <p:cNvSpPr/>
          <p:nvPr/>
        </p:nvSpPr>
        <p:spPr>
          <a:xfrm>
            <a:off x="3751753" y="1534363"/>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5"/>
              </a:rPr>
              <a:t>Click here to download poster </a:t>
            </a:r>
            <a:r>
              <a:rPr lang="en-AU" sz="1200">
                <a:solidFill>
                  <a:srgbClr val="11A0DC"/>
                </a:solidFill>
                <a:cs typeface="Arial"/>
              </a:rPr>
              <a:t>   </a:t>
            </a:r>
          </a:p>
        </p:txBody>
      </p:sp>
      <p:sp>
        <p:nvSpPr>
          <p:cNvPr id="4" name="TextBox 3">
            <a:extLst>
              <a:ext uri="{FF2B5EF4-FFF2-40B4-BE49-F238E27FC236}">
                <a16:creationId xmlns:a16="http://schemas.microsoft.com/office/drawing/2014/main" id="{9F2316BD-A8F0-493A-AB24-C56C56B083FF}"/>
              </a:ext>
            </a:extLst>
          </p:cNvPr>
          <p:cNvSpPr txBox="1"/>
          <p:nvPr/>
        </p:nvSpPr>
        <p:spPr>
          <a:xfrm>
            <a:off x="7121731" y="4356779"/>
            <a:ext cx="4357341" cy="1036181"/>
          </a:xfrm>
          <a:prstGeom prst="rect">
            <a:avLst/>
          </a:prstGeom>
          <a:noFill/>
        </p:spPr>
        <p:txBody>
          <a:bodyPr wrap="square" lIns="0" tIns="0" rIns="0" bIns="0" rtlCol="0" anchor="t">
            <a:spAutoFit/>
          </a:bodyPr>
          <a:lstStyle/>
          <a:p>
            <a:pPr algn="l">
              <a:lnSpc>
                <a:spcPct val="90000"/>
              </a:lnSpc>
              <a:spcAft>
                <a:spcPts val="800"/>
              </a:spcAft>
            </a:pPr>
            <a:r>
              <a:rPr lang="en-AU" sz="1200">
                <a:ea typeface="+mn-lt"/>
                <a:cs typeface="+mn-lt"/>
              </a:rPr>
              <a:t>Further information is available online</a:t>
            </a:r>
            <a:r>
              <a:rPr lang="en-AU" sz="1200"/>
              <a:t>:</a:t>
            </a:r>
          </a:p>
          <a:p>
            <a:pPr marL="285750" indent="-285750" algn="l">
              <a:lnSpc>
                <a:spcPct val="90000"/>
              </a:lnSpc>
              <a:spcAft>
                <a:spcPts val="800"/>
              </a:spcAft>
              <a:buFontTx/>
              <a:buChar char="-"/>
            </a:pPr>
            <a:r>
              <a:rPr lang="en-AU" sz="1200"/>
              <a:t>Adding proof of your COVID-19 vaccination to the Service NSW app at </a:t>
            </a:r>
            <a:r>
              <a:rPr lang="en-AU" sz="1200">
                <a:hlinkClick r:id="rId6">
                  <a:extLst>
                    <a:ext uri="{A12FA001-AC4F-418D-AE19-62706E023703}">
                      <ahyp:hlinkClr xmlns:ahyp="http://schemas.microsoft.com/office/drawing/2018/hyperlinkcolor" val="tx"/>
                    </a:ext>
                  </a:extLst>
                </a:hlinkClick>
              </a:rPr>
              <a:t>nsw.gov.au</a:t>
            </a:r>
            <a:endParaRPr lang="en-AU" sz="1200"/>
          </a:p>
          <a:p>
            <a:pPr marL="285750" indent="-285750">
              <a:lnSpc>
                <a:spcPct val="90000"/>
              </a:lnSpc>
              <a:spcAft>
                <a:spcPts val="800"/>
              </a:spcAft>
              <a:buFontTx/>
              <a:buChar char="-"/>
            </a:pPr>
            <a:r>
              <a:rPr lang="en-AU" sz="1200" i="0">
                <a:effectLst/>
              </a:rPr>
              <a:t>Privacy Impact Assessment – COVID-19 digital certificate: </a:t>
            </a:r>
            <a:r>
              <a:rPr lang="en-AU" sz="1200">
                <a:hlinkClick r:id="rId7">
                  <a:extLst>
                    <a:ext uri="{A12FA001-AC4F-418D-AE19-62706E023703}">
                      <ahyp:hlinkClr xmlns:ahyp="http://schemas.microsoft.com/office/drawing/2018/hyperlinkcolor" val="tx"/>
                    </a:ext>
                  </a:extLst>
                </a:hlinkClick>
              </a:rPr>
              <a:t>service.nsw.gov.au</a:t>
            </a:r>
            <a:endParaRPr lang="en-AU" sz="1200"/>
          </a:p>
        </p:txBody>
      </p:sp>
      <p:sp>
        <p:nvSpPr>
          <p:cNvPr id="12" name="Rectangle 11">
            <a:extLst>
              <a:ext uri="{FF2B5EF4-FFF2-40B4-BE49-F238E27FC236}">
                <a16:creationId xmlns:a16="http://schemas.microsoft.com/office/drawing/2014/main" id="{90BE949D-EA7B-4239-B170-AF28FB0EA3CD}"/>
              </a:ext>
            </a:extLst>
          </p:cNvPr>
          <p:cNvSpPr/>
          <p:nvPr/>
        </p:nvSpPr>
        <p:spPr>
          <a:xfrm>
            <a:off x="591671" y="1504250"/>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8"/>
              </a:rPr>
              <a:t>Click here to download flyer (2 pages)</a:t>
            </a:r>
          </a:p>
        </p:txBody>
      </p:sp>
      <p:pic>
        <p:nvPicPr>
          <p:cNvPr id="13" name="Picture 12" descr="Text&#10;&#10;Description automatically generated">
            <a:extLst>
              <a:ext uri="{FF2B5EF4-FFF2-40B4-BE49-F238E27FC236}">
                <a16:creationId xmlns:a16="http://schemas.microsoft.com/office/drawing/2014/main" id="{AF7DA86C-44A5-4552-8AD1-9EBA5A96C751}"/>
              </a:ext>
            </a:extLst>
          </p:cNvPr>
          <p:cNvPicPr>
            <a:picLocks noChangeAspect="1"/>
          </p:cNvPicPr>
          <p:nvPr/>
        </p:nvPicPr>
        <p:blipFill>
          <a:blip r:embed="rId9"/>
          <a:stretch>
            <a:fillRect/>
          </a:stretch>
        </p:blipFill>
        <p:spPr>
          <a:xfrm>
            <a:off x="634755" y="1829936"/>
            <a:ext cx="3027292" cy="4284841"/>
          </a:xfrm>
          <a:prstGeom prst="rect">
            <a:avLst/>
          </a:prstGeom>
        </p:spPr>
      </p:pic>
    </p:spTree>
    <p:extLst>
      <p:ext uri="{BB962C8B-B14F-4D97-AF65-F5344CB8AC3E}">
        <p14:creationId xmlns:p14="http://schemas.microsoft.com/office/powerpoint/2010/main" val="31230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593275" y="553913"/>
            <a:ext cx="11010859" cy="664797"/>
          </a:xfrm>
        </p:spPr>
        <p:txBody>
          <a:bodyPr/>
          <a:lstStyle/>
          <a:p>
            <a:r>
              <a:rPr lang="en-AU" sz="2400"/>
              <a:t>Businesses and venues: how to check for proof of COVID-19 vaccination using the Service NSW app</a:t>
            </a: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11"/>
          </p:nvPr>
        </p:nvSpPr>
        <p:spPr/>
        <p:txBody>
          <a:bodyPr/>
          <a:lstStyle/>
          <a:p>
            <a:fld id="{6445CA75-65CF-428D-AAFD-249FBBE0F4CE}" type="slidenum">
              <a:rPr lang="en-GB" smtClean="0"/>
              <a:pPr/>
              <a:t>4</a:t>
            </a:fld>
            <a:endParaRPr lang="en-GB"/>
          </a:p>
        </p:txBody>
      </p:sp>
      <p:sp>
        <p:nvSpPr>
          <p:cNvPr id="11" name="Content Placeholder 2">
            <a:extLst>
              <a:ext uri="{FF2B5EF4-FFF2-40B4-BE49-F238E27FC236}">
                <a16:creationId xmlns:a16="http://schemas.microsoft.com/office/drawing/2014/main" id="{A46F0125-397D-4255-A6ED-BD260A646E66}"/>
              </a:ext>
            </a:extLst>
          </p:cNvPr>
          <p:cNvSpPr txBox="1">
            <a:spLocks/>
          </p:cNvSpPr>
          <p:nvPr/>
        </p:nvSpPr>
        <p:spPr>
          <a:xfrm>
            <a:off x="593274" y="1303723"/>
            <a:ext cx="6581967" cy="477548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Char char="•"/>
            </a:pPr>
            <a:endParaRPr lang="en-GB" sz="1200" b="0">
              <a:solidFill>
                <a:schemeClr val="tx1"/>
              </a:solidFill>
              <a:cs typeface="Arial"/>
            </a:endParaRPr>
          </a:p>
          <a:p>
            <a:pPr>
              <a:lnSpc>
                <a:spcPct val="100000"/>
              </a:lnSpc>
              <a:spcAft>
                <a:spcPts val="1200"/>
              </a:spcAft>
            </a:pPr>
            <a:endParaRPr lang="en-US" sz="1200" b="0">
              <a:solidFill>
                <a:schemeClr val="tx1"/>
              </a:solidFill>
              <a:cs typeface="Arial"/>
            </a:endParaRPr>
          </a:p>
          <a:p>
            <a:endParaRPr lang="en-US" sz="1200" b="0">
              <a:solidFill>
                <a:schemeClr val="tx1"/>
              </a:solidFill>
              <a:cs typeface="Arial"/>
            </a:endParaRPr>
          </a:p>
        </p:txBody>
      </p:sp>
      <p:sp>
        <p:nvSpPr>
          <p:cNvPr id="12" name="Rectangle 11">
            <a:extLst>
              <a:ext uri="{FF2B5EF4-FFF2-40B4-BE49-F238E27FC236}">
                <a16:creationId xmlns:a16="http://schemas.microsoft.com/office/drawing/2014/main" id="{C35D7379-19E3-4053-8C74-EA28814AA64F}"/>
              </a:ext>
            </a:extLst>
          </p:cNvPr>
          <p:cNvSpPr/>
          <p:nvPr/>
        </p:nvSpPr>
        <p:spPr>
          <a:xfrm>
            <a:off x="4262372" y="1345003"/>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2"/>
              </a:rPr>
              <a:t>Click here to download poster</a:t>
            </a:r>
            <a:endParaRPr lang="en-AU" sz="1200">
              <a:solidFill>
                <a:srgbClr val="11A0DC"/>
              </a:solidFill>
              <a:cs typeface="Arial"/>
            </a:endParaRPr>
          </a:p>
        </p:txBody>
      </p:sp>
      <p:pic>
        <p:nvPicPr>
          <p:cNvPr id="13" name="Picture 12">
            <a:extLst>
              <a:ext uri="{FF2B5EF4-FFF2-40B4-BE49-F238E27FC236}">
                <a16:creationId xmlns:a16="http://schemas.microsoft.com/office/drawing/2014/main" id="{B17F3CE0-C3D8-42FD-9B10-662DC2BE9934}"/>
              </a:ext>
            </a:extLst>
          </p:cNvPr>
          <p:cNvPicPr>
            <a:picLocks noChangeAspect="1"/>
          </p:cNvPicPr>
          <p:nvPr/>
        </p:nvPicPr>
        <p:blipFill>
          <a:blip r:embed="rId3"/>
          <a:stretch>
            <a:fillRect/>
          </a:stretch>
        </p:blipFill>
        <p:spPr>
          <a:xfrm>
            <a:off x="3737635" y="1669231"/>
            <a:ext cx="3530596" cy="4982824"/>
          </a:xfrm>
          <a:prstGeom prst="rect">
            <a:avLst/>
          </a:prstGeom>
          <a:ln>
            <a:solidFill>
              <a:schemeClr val="accent6">
                <a:lumMod val="20000"/>
                <a:lumOff val="80000"/>
              </a:schemeClr>
            </a:solidFill>
          </a:ln>
        </p:spPr>
      </p:pic>
    </p:spTree>
    <p:extLst>
      <p:ext uri="{BB962C8B-B14F-4D97-AF65-F5344CB8AC3E}">
        <p14:creationId xmlns:p14="http://schemas.microsoft.com/office/powerpoint/2010/main" val="1895888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application, Teams&#10;&#10;Description automatically generated">
            <a:extLst>
              <a:ext uri="{FF2B5EF4-FFF2-40B4-BE49-F238E27FC236}">
                <a16:creationId xmlns:a16="http://schemas.microsoft.com/office/drawing/2014/main" id="{E6B516AB-4E5E-4C26-B8FD-71C62FE78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642" y="1937997"/>
            <a:ext cx="1460721" cy="3692702"/>
          </a:xfrm>
          <a:prstGeom prst="rect">
            <a:avLst/>
          </a:prstGeom>
          <a:noFill/>
          <a:ln>
            <a:solidFill>
              <a:schemeClr val="tx1"/>
            </a:solidFill>
          </a:ln>
        </p:spPr>
      </p:pic>
      <p:pic>
        <p:nvPicPr>
          <p:cNvPr id="16" name="Picture 15" descr="Graphical user interface, application, Teams&#10;&#10;Description automatically generated">
            <a:extLst>
              <a:ext uri="{FF2B5EF4-FFF2-40B4-BE49-F238E27FC236}">
                <a16:creationId xmlns:a16="http://schemas.microsoft.com/office/drawing/2014/main" id="{2BDA4824-BA69-48A2-92BD-880939A57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949" y="1718403"/>
            <a:ext cx="1408600" cy="4131891"/>
          </a:xfrm>
          <a:prstGeom prst="rect">
            <a:avLst/>
          </a:prstGeom>
          <a:noFill/>
          <a:ln>
            <a:solidFill>
              <a:schemeClr val="tx1"/>
            </a:solidFill>
          </a:ln>
        </p:spPr>
      </p:pic>
      <p:sp>
        <p:nvSpPr>
          <p:cNvPr id="2" name="Title 1">
            <a:extLst>
              <a:ext uri="{FF2B5EF4-FFF2-40B4-BE49-F238E27FC236}">
                <a16:creationId xmlns:a16="http://schemas.microsoft.com/office/drawing/2014/main" id="{DAD469D5-A8F2-4F9F-8DC2-12A5CCB7A35F}"/>
              </a:ext>
            </a:extLst>
          </p:cNvPr>
          <p:cNvSpPr>
            <a:spLocks noGrp="1"/>
          </p:cNvSpPr>
          <p:nvPr>
            <p:ph type="title"/>
          </p:nvPr>
        </p:nvSpPr>
        <p:spPr/>
        <p:txBody>
          <a:bodyPr/>
          <a:lstStyle/>
          <a:p>
            <a:r>
              <a:rPr lang="en-AU"/>
              <a:t>Newsletter/web copy: peak bodies to businesses </a:t>
            </a:r>
            <a:br>
              <a:rPr lang="en-AU">
                <a:cs typeface="Arial"/>
              </a:rPr>
            </a:br>
            <a:endParaRPr lang="en-GB"/>
          </a:p>
        </p:txBody>
      </p:sp>
      <p:sp>
        <p:nvSpPr>
          <p:cNvPr id="3" name="Slide Number Placeholder 2">
            <a:extLst>
              <a:ext uri="{FF2B5EF4-FFF2-40B4-BE49-F238E27FC236}">
                <a16:creationId xmlns:a16="http://schemas.microsoft.com/office/drawing/2014/main" id="{AFBECC0D-FAA8-4B61-AB21-1EBC3A777213}"/>
              </a:ext>
            </a:extLst>
          </p:cNvPr>
          <p:cNvSpPr>
            <a:spLocks noGrp="1"/>
          </p:cNvSpPr>
          <p:nvPr>
            <p:ph type="sldNum" sz="quarter" idx="11"/>
          </p:nvPr>
        </p:nvSpPr>
        <p:spPr/>
        <p:txBody>
          <a:bodyPr/>
          <a:lstStyle/>
          <a:p>
            <a:fld id="{6445CA75-65CF-428D-AAFD-249FBBE0F4CE}" type="slidenum">
              <a:rPr lang="en-GB" smtClean="0"/>
              <a:pPr/>
              <a:t>5</a:t>
            </a:fld>
            <a:endParaRPr lang="en-GB"/>
          </a:p>
        </p:txBody>
      </p:sp>
      <p:sp>
        <p:nvSpPr>
          <p:cNvPr id="4" name="TextBox 3">
            <a:extLst>
              <a:ext uri="{FF2B5EF4-FFF2-40B4-BE49-F238E27FC236}">
                <a16:creationId xmlns:a16="http://schemas.microsoft.com/office/drawing/2014/main" id="{23FA76BF-5D62-4682-A0A1-40F15AAE3116}"/>
              </a:ext>
            </a:extLst>
          </p:cNvPr>
          <p:cNvSpPr txBox="1"/>
          <p:nvPr/>
        </p:nvSpPr>
        <p:spPr>
          <a:xfrm>
            <a:off x="602562" y="1212841"/>
            <a:ext cx="8345495" cy="5538439"/>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100" b="1"/>
              <a:t>Quick and easy proof of COVID-19 vaccination now available on the Service NSW app</a:t>
            </a:r>
            <a:endParaRPr lang="en-US" sz="1100" b="1">
              <a:cs typeface="Arial"/>
            </a:endParaRPr>
          </a:p>
          <a:p>
            <a:pPr>
              <a:lnSpc>
                <a:spcPct val="90000"/>
              </a:lnSpc>
              <a:spcAft>
                <a:spcPts val="800"/>
              </a:spcAft>
            </a:pPr>
            <a:r>
              <a:rPr lang="en-AU" sz="1100"/>
              <a:t>As businesses across the state start to reopen, continuing to operate in a </a:t>
            </a:r>
            <a:r>
              <a:rPr lang="en-AU" sz="1100">
                <a:hlinkClick r:id="rId4"/>
              </a:rPr>
              <a:t>COVID safe way</a:t>
            </a:r>
            <a:r>
              <a:rPr lang="en-AU" sz="1100"/>
              <a:t> is important. This includes having an up-to-date COVID Safety Plan and for </a:t>
            </a:r>
            <a:r>
              <a:rPr lang="en-AU" sz="1100">
                <a:hlinkClick r:id="rId5"/>
              </a:rPr>
              <a:t>some businesses</a:t>
            </a:r>
            <a:r>
              <a:rPr lang="en-AU" sz="1100"/>
              <a:t>, this will also mean ensuring that employees and patrons are fully vaccinated, or have a vaccine medical contraindication form signed by their doctor, before entering the premises. </a:t>
            </a:r>
            <a:endParaRPr lang="en-AU" sz="1100">
              <a:cs typeface="Arial"/>
            </a:endParaRPr>
          </a:p>
          <a:p>
            <a:pPr>
              <a:lnSpc>
                <a:spcPct val="90000"/>
              </a:lnSpc>
              <a:spcAft>
                <a:spcPts val="800"/>
              </a:spcAft>
            </a:pPr>
            <a:r>
              <a:rPr lang="en-AU" sz="1100"/>
              <a:t>To help businesses confirm whether a person is fully vaccinated for COVID-19 quickly and easily, proof of vaccination is now available through the Service NSW app and can be shown as part of a COVID Safe Check-in. Visit </a:t>
            </a:r>
            <a:r>
              <a:rPr lang="en-AU" sz="1100">
                <a:hlinkClick r:id="rId6"/>
              </a:rPr>
              <a:t>nsw.gov.au</a:t>
            </a:r>
            <a:r>
              <a:rPr lang="en-AU" sz="1100"/>
              <a:t> for details and instructions on adding a COVID-19 digital certificate to the app.</a:t>
            </a:r>
            <a:endParaRPr lang="en-AU" sz="1100">
              <a:cs typeface="Arial"/>
            </a:endParaRPr>
          </a:p>
          <a:p>
            <a:pPr>
              <a:lnSpc>
                <a:spcPct val="90000"/>
              </a:lnSpc>
              <a:spcAft>
                <a:spcPts val="800"/>
              </a:spcAft>
            </a:pPr>
            <a:r>
              <a:rPr lang="en-AU" sz="1100"/>
              <a:t>Under the current public health orders, those aged 16 years and over are only permitted to enter certain venues or settings if they are fully vaccinated for COVID-19 or have a medical exemption. In some venues, children under 16 must be accompanied by a fully vaccinated member of their household to enter. </a:t>
            </a:r>
            <a:endParaRPr lang="en-AU" sz="1100">
              <a:cs typeface="Arial"/>
            </a:endParaRPr>
          </a:p>
          <a:p>
            <a:pPr>
              <a:lnSpc>
                <a:spcPct val="90000"/>
              </a:lnSpc>
              <a:spcAft>
                <a:spcPts val="800"/>
              </a:spcAft>
            </a:pPr>
            <a:r>
              <a:rPr lang="en-US" sz="1100" b="1"/>
              <a:t>How to check proof of COVID-19</a:t>
            </a:r>
            <a:r>
              <a:rPr lang="en-US" sz="1100" b="1">
                <a:solidFill>
                  <a:srgbClr val="FF0000"/>
                </a:solidFill>
              </a:rPr>
              <a:t> </a:t>
            </a:r>
            <a:r>
              <a:rPr lang="en-US" sz="1100" b="1"/>
              <a:t>vaccination through the Service NSW app</a:t>
            </a:r>
            <a:endParaRPr lang="en-US" sz="1100" b="1">
              <a:cs typeface="Arial"/>
            </a:endParaRPr>
          </a:p>
          <a:p>
            <a:pPr>
              <a:lnSpc>
                <a:spcPct val="90000"/>
              </a:lnSpc>
              <a:spcAft>
                <a:spcPts val="800"/>
              </a:spcAft>
            </a:pPr>
            <a:r>
              <a:rPr lang="en-US" sz="1100"/>
              <a:t>Your customers and staff can continue to use your </a:t>
            </a:r>
            <a:r>
              <a:rPr lang="en-AU" sz="1100"/>
              <a:t>existing NSW Government QR code to check in to your business</a:t>
            </a:r>
            <a:r>
              <a:rPr lang="en-US" sz="1100"/>
              <a:t>. When someone has added their COVID-19 digital certificate to their Service NSW app, a ‘Proof of vaccination – Show More’ option will automatically appear on the check-in confirmation screen</a:t>
            </a:r>
            <a:r>
              <a:rPr lang="en-AU" sz="1100"/>
              <a:t>. The individual can then select ‘Show more’ to confirm they have a valid certificate. The COVID-19 digital certificate can also be accessed anytime by the individual on the home screen of the Service NSW app.</a:t>
            </a:r>
            <a:endParaRPr lang="en-AU" sz="1100">
              <a:cs typeface="Arial"/>
            </a:endParaRPr>
          </a:p>
          <a:p>
            <a:pPr>
              <a:lnSpc>
                <a:spcPct val="90000"/>
              </a:lnSpc>
              <a:spcAft>
                <a:spcPts val="800"/>
              </a:spcAft>
            </a:pPr>
            <a:r>
              <a:rPr lang="en-US" sz="1100">
                <a:cs typeface="Arial"/>
              </a:rPr>
              <a:t>Where required, businesses </a:t>
            </a:r>
            <a:r>
              <a:rPr lang="en-AU" sz="1100">
                <a:cs typeface="Arial"/>
              </a:rPr>
              <a:t>can also use the Service NSW app to verify an individual’s COVID-19 digital certificate. On your app’s home screen, select ‘Check a licence or credential’ and scan the QR code at the bottom of the person’s COVID-19 digital certificate. </a:t>
            </a:r>
          </a:p>
          <a:p>
            <a:pPr>
              <a:lnSpc>
                <a:spcPct val="90000"/>
              </a:lnSpc>
              <a:spcAft>
                <a:spcPts val="800"/>
              </a:spcAft>
            </a:pPr>
            <a:r>
              <a:rPr lang="en-AU" sz="1100"/>
              <a:t>After check-in, details </a:t>
            </a:r>
            <a:r>
              <a:rPr lang="en-AU" sz="1100">
                <a:cs typeface="Arial"/>
              </a:rPr>
              <a:t>of a visit, including if a person was fully vaccinated for COVID-19, will be stored securely with Service NSW for 28 days and will only be shared with NSW Health </a:t>
            </a:r>
            <a:r>
              <a:rPr lang="en-AU" sz="1100">
                <a:cs typeface="Arial"/>
                <a:hlinkClick r:id="rId7"/>
              </a:rPr>
              <a:t>in the event of a confirmed case </a:t>
            </a:r>
            <a:r>
              <a:rPr lang="en-AU" sz="1100">
                <a:cs typeface="Arial"/>
              </a:rPr>
              <a:t>to assist with contact tracing. </a:t>
            </a:r>
          </a:p>
          <a:p>
            <a:pPr>
              <a:lnSpc>
                <a:spcPct val="90000"/>
              </a:lnSpc>
              <a:spcAft>
                <a:spcPts val="800"/>
              </a:spcAft>
            </a:pPr>
            <a:r>
              <a:rPr lang="en-US" sz="1100"/>
              <a:t>There are other ways people can show </a:t>
            </a:r>
            <a:r>
              <a:rPr lang="en-US" sz="1100">
                <a:hlinkClick r:id="rId8"/>
              </a:rPr>
              <a:t>proof of </a:t>
            </a:r>
            <a:r>
              <a:rPr lang="en-US" sz="1100">
                <a:hlinkClick r:id="rId8">
                  <a:extLst>
                    <a:ext uri="{A12FA001-AC4F-418D-AE19-62706E023703}">
                      <ahyp:hlinkClr xmlns:ahyp="http://schemas.microsoft.com/office/drawing/2018/hyperlinkcolor" val="tx"/>
                    </a:ext>
                  </a:extLst>
                </a:hlinkClick>
              </a:rPr>
              <a:t>COVID-19 </a:t>
            </a:r>
            <a:r>
              <a:rPr lang="en-US" sz="1100">
                <a:hlinkClick r:id="rId8"/>
              </a:rPr>
              <a:t>vaccination</a:t>
            </a:r>
            <a:r>
              <a:rPr lang="en-US" sz="1100"/>
              <a:t> or medical exemption including:</a:t>
            </a:r>
            <a:endParaRPr lang="en-US" sz="1100">
              <a:cs typeface="Arial"/>
            </a:endParaRPr>
          </a:p>
          <a:p>
            <a:pPr marL="171450" indent="-171450" fontAlgn="base">
              <a:spcAft>
                <a:spcPts val="600"/>
              </a:spcAft>
              <a:buFont typeface="Arial" panose="020B0604020202020204" pitchFamily="34" charset="0"/>
              <a:buChar char="•"/>
            </a:pPr>
            <a:r>
              <a:rPr lang="en-AU" sz="1100" b="1"/>
              <a:t>COVID-19 digital certificate: </a:t>
            </a:r>
            <a:r>
              <a:rPr lang="en-AU" sz="1100"/>
              <a:t>accessed through the Express Plus Medicare mobile app or Medicare online account through myGov. The COVID-19 digital certificate can be added to a digital wallet, printed or </a:t>
            </a:r>
            <a:r>
              <a:rPr lang="en-AU" sz="1100" b="0" i="0" u="none" strike="noStrike">
                <a:solidFill>
                  <a:srgbClr val="000000"/>
                </a:solidFill>
                <a:effectLst/>
                <a:latin typeface="Arial"/>
                <a:cs typeface="Arial"/>
              </a:rPr>
              <a:t>saved offline to a device</a:t>
            </a:r>
            <a:endParaRPr lang="en-AU" sz="1100">
              <a:cs typeface="Arial"/>
            </a:endParaRPr>
          </a:p>
          <a:p>
            <a:pPr marL="171450" indent="-171450" fontAlgn="base">
              <a:spcAft>
                <a:spcPts val="600"/>
              </a:spcAft>
              <a:buFont typeface="Arial" panose="020B0604020202020204" pitchFamily="34" charset="0"/>
              <a:buChar char="•"/>
            </a:pPr>
            <a:r>
              <a:rPr lang="en-AU" sz="1100" b="1">
                <a:solidFill>
                  <a:srgbClr val="000000"/>
                </a:solidFill>
                <a:latin typeface="Arial"/>
                <a:cs typeface="Arial"/>
              </a:rPr>
              <a:t>I</a:t>
            </a:r>
            <a:r>
              <a:rPr lang="en-AU" sz="1100" b="1" i="0" u="none" strike="noStrike">
                <a:solidFill>
                  <a:srgbClr val="000000"/>
                </a:solidFill>
                <a:effectLst/>
                <a:latin typeface="Arial"/>
                <a:cs typeface="Arial"/>
              </a:rPr>
              <a:t>mmunisation history statement: </a:t>
            </a:r>
            <a:r>
              <a:rPr lang="en-AU" sz="1100" b="0" i="0" u="none" strike="noStrike">
                <a:solidFill>
                  <a:srgbClr val="000000"/>
                </a:solidFill>
                <a:effectLst/>
                <a:latin typeface="Arial"/>
                <a:cs typeface="Arial"/>
              </a:rPr>
              <a:t>accessed through My Health Record</a:t>
            </a:r>
            <a:r>
              <a:rPr lang="en-AU" sz="1100">
                <a:solidFill>
                  <a:srgbClr val="000000"/>
                </a:solidFill>
                <a:latin typeface="Arial"/>
                <a:cs typeface="Arial"/>
              </a:rPr>
              <a:t>, myGov or the Express Plus Medicare app </a:t>
            </a:r>
            <a:r>
              <a:rPr lang="en-AU" sz="1100" b="0" i="0" u="none" strike="noStrike">
                <a:solidFill>
                  <a:srgbClr val="000000"/>
                </a:solidFill>
                <a:effectLst/>
                <a:latin typeface="Arial"/>
                <a:cs typeface="Arial"/>
              </a:rPr>
              <a:t>and shared on a smartphone screen or printed</a:t>
            </a:r>
            <a:r>
              <a:rPr lang="en-AU" sz="1100">
                <a:solidFill>
                  <a:srgbClr val="000000"/>
                </a:solidFill>
                <a:latin typeface="Arial"/>
                <a:cs typeface="Arial"/>
              </a:rPr>
              <a:t> </a:t>
            </a:r>
            <a:endParaRPr lang="en-AU" sz="1100" b="0" i="0" u="none" strike="noStrike">
              <a:solidFill>
                <a:srgbClr val="000000"/>
              </a:solidFill>
              <a:effectLst/>
              <a:latin typeface="Arial" panose="020B0604020202020204" pitchFamily="34" charset="0"/>
              <a:cs typeface="Arial"/>
            </a:endParaRPr>
          </a:p>
          <a:p>
            <a:pPr marL="171450" indent="-171450" fontAlgn="base">
              <a:spcAft>
                <a:spcPts val="600"/>
              </a:spcAft>
              <a:buFont typeface="Arial" panose="020B0604020202020204" pitchFamily="34" charset="0"/>
              <a:buChar char="•"/>
            </a:pPr>
            <a:r>
              <a:rPr lang="en-AU" sz="1100" b="1" i="0" u="none" strike="noStrike">
                <a:solidFill>
                  <a:srgbClr val="000000"/>
                </a:solidFill>
                <a:effectLst/>
                <a:latin typeface="Arial"/>
                <a:cs typeface="Arial"/>
              </a:rPr>
              <a:t>Medical exemption form:</a:t>
            </a:r>
            <a:r>
              <a:rPr lang="en-AU" sz="1100" b="0" i="0" u="none" strike="noStrike">
                <a:solidFill>
                  <a:srgbClr val="000000"/>
                </a:solidFill>
                <a:effectLst/>
                <a:latin typeface="Arial"/>
                <a:cs typeface="Arial"/>
              </a:rPr>
              <a:t> </a:t>
            </a:r>
            <a:r>
              <a:rPr lang="en-AU" sz="1100">
                <a:ea typeface="+mn-lt"/>
                <a:cs typeface="+mn-lt"/>
              </a:rPr>
              <a:t>COVID-19 digital certificate for medical contraindication (which can be added to the Service NSW app from 17 October), a NSW Health medical contraindication form completed by a registered medical practitioner or a medical clearance notice issued by NSW Health.</a:t>
            </a:r>
          </a:p>
          <a:p>
            <a:pPr>
              <a:lnSpc>
                <a:spcPct val="90000"/>
              </a:lnSpc>
              <a:spcAft>
                <a:spcPts val="800"/>
              </a:spcAft>
            </a:pPr>
            <a:r>
              <a:rPr lang="en-US" sz="1100"/>
              <a:t>Visit </a:t>
            </a:r>
            <a:r>
              <a:rPr lang="en-US" sz="1100">
                <a:hlinkClick r:id="rId8"/>
              </a:rPr>
              <a:t>nsw.gov.au</a:t>
            </a:r>
            <a:r>
              <a:rPr lang="en-US" sz="1100"/>
              <a:t> to learn more about the options to access and share proof of COVID-19 vaccination. </a:t>
            </a:r>
            <a:endParaRPr lang="en-US" sz="1100">
              <a:cs typeface="Arial"/>
            </a:endParaRPr>
          </a:p>
        </p:txBody>
      </p:sp>
    </p:spTree>
    <p:extLst>
      <p:ext uri="{BB962C8B-B14F-4D97-AF65-F5344CB8AC3E}">
        <p14:creationId xmlns:p14="http://schemas.microsoft.com/office/powerpoint/2010/main" val="1271281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69D5-A8F2-4F9F-8DC2-12A5CCB7A35F}"/>
              </a:ext>
            </a:extLst>
          </p:cNvPr>
          <p:cNvSpPr>
            <a:spLocks noGrp="1"/>
          </p:cNvSpPr>
          <p:nvPr>
            <p:ph type="title"/>
          </p:nvPr>
        </p:nvSpPr>
        <p:spPr/>
        <p:txBody>
          <a:bodyPr/>
          <a:lstStyle/>
          <a:p>
            <a:r>
              <a:rPr lang="en-AU"/>
              <a:t>Newsletter/web copy: businesses to staff</a:t>
            </a:r>
            <a:br>
              <a:rPr lang="en-AU">
                <a:cs typeface="Arial"/>
              </a:rPr>
            </a:br>
            <a:endParaRPr lang="en-GB"/>
          </a:p>
        </p:txBody>
      </p:sp>
      <p:sp>
        <p:nvSpPr>
          <p:cNvPr id="3" name="Slide Number Placeholder 2">
            <a:extLst>
              <a:ext uri="{FF2B5EF4-FFF2-40B4-BE49-F238E27FC236}">
                <a16:creationId xmlns:a16="http://schemas.microsoft.com/office/drawing/2014/main" id="{AFBECC0D-FAA8-4B61-AB21-1EBC3A777213}"/>
              </a:ext>
            </a:extLst>
          </p:cNvPr>
          <p:cNvSpPr>
            <a:spLocks noGrp="1"/>
          </p:cNvSpPr>
          <p:nvPr>
            <p:ph type="sldNum" sz="quarter" idx="11"/>
          </p:nvPr>
        </p:nvSpPr>
        <p:spPr/>
        <p:txBody>
          <a:bodyPr/>
          <a:lstStyle/>
          <a:p>
            <a:fld id="{6445CA75-65CF-428D-AAFD-249FBBE0F4CE}" type="slidenum">
              <a:rPr lang="en-GB" smtClean="0"/>
              <a:pPr/>
              <a:t>6</a:t>
            </a:fld>
            <a:endParaRPr lang="en-GB"/>
          </a:p>
        </p:txBody>
      </p:sp>
      <p:sp>
        <p:nvSpPr>
          <p:cNvPr id="11" name="TextBox 10">
            <a:extLst>
              <a:ext uri="{FF2B5EF4-FFF2-40B4-BE49-F238E27FC236}">
                <a16:creationId xmlns:a16="http://schemas.microsoft.com/office/drawing/2014/main" id="{7C66F34F-B9BC-4741-8285-F36DA415A5D6}"/>
              </a:ext>
            </a:extLst>
          </p:cNvPr>
          <p:cNvSpPr txBox="1"/>
          <p:nvPr/>
        </p:nvSpPr>
        <p:spPr>
          <a:xfrm>
            <a:off x="1637435" y="5958082"/>
            <a:ext cx="941803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AU" sz="1600"/>
              <a:t> </a:t>
            </a:r>
            <a:endParaRPr lang="en-US">
              <a:cs typeface="Arial"/>
            </a:endParaRPr>
          </a:p>
        </p:txBody>
      </p:sp>
      <p:sp>
        <p:nvSpPr>
          <p:cNvPr id="4" name="TextBox 3">
            <a:extLst>
              <a:ext uri="{FF2B5EF4-FFF2-40B4-BE49-F238E27FC236}">
                <a16:creationId xmlns:a16="http://schemas.microsoft.com/office/drawing/2014/main" id="{23FA76BF-5D62-4682-A0A1-40F15AAE3116}"/>
              </a:ext>
            </a:extLst>
          </p:cNvPr>
          <p:cNvSpPr txBox="1"/>
          <p:nvPr/>
        </p:nvSpPr>
        <p:spPr>
          <a:xfrm>
            <a:off x="601200" y="1213200"/>
            <a:ext cx="8093331" cy="5447132"/>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100" b="1"/>
              <a:t>Proof of COVID-19 vaccination now available through Service NSW app </a:t>
            </a:r>
            <a:endParaRPr lang="en-US" sz="1100" b="1">
              <a:cs typeface="Arial"/>
            </a:endParaRPr>
          </a:p>
          <a:p>
            <a:pPr>
              <a:lnSpc>
                <a:spcPct val="90000"/>
              </a:lnSpc>
              <a:spcAft>
                <a:spcPts val="800"/>
              </a:spcAft>
            </a:pPr>
            <a:r>
              <a:rPr lang="en-AU" sz="1100"/>
              <a:t>As we welcome customers back through our doors it’s important that we continue to operate in a COVID safe way. This means following the public health orders, which includes ensuring our COVID-19 Safety Plan is in place and checking that everyone aged 16 years and over at our premises is fully vaccinated for COVID-19 or has a medical exemption. </a:t>
            </a:r>
            <a:endParaRPr lang="en-AU" sz="1100">
              <a:cs typeface="Arial"/>
            </a:endParaRPr>
          </a:p>
          <a:p>
            <a:pPr>
              <a:lnSpc>
                <a:spcPct val="90000"/>
              </a:lnSpc>
              <a:spcAft>
                <a:spcPts val="800"/>
              </a:spcAft>
            </a:pPr>
            <a:r>
              <a:rPr lang="en-AU" sz="1100"/>
              <a:t>To help make checking whether a person is fully vaccinated easier, </a:t>
            </a:r>
            <a:r>
              <a:rPr lang="en-AU" sz="1100">
                <a:hlinkClick r:id="rId2">
                  <a:extLst>
                    <a:ext uri="{A12FA001-AC4F-418D-AE19-62706E023703}">
                      <ahyp:hlinkClr xmlns:ahyp="http://schemas.microsoft.com/office/drawing/2018/hyperlinkcolor" val="tx"/>
                    </a:ext>
                  </a:extLst>
                </a:hlinkClick>
              </a:rPr>
              <a:t>proof of </a:t>
            </a:r>
            <a:r>
              <a:rPr lang="en-AU" sz="1100">
                <a:hlinkClick r:id="rId2">
                  <a:extLst>
                    <a:ext uri="{A12FA001-AC4F-418D-AE19-62706E023703}">
                      <ahyp:hlinkClr xmlns:ahyp="http://schemas.microsoft.com/office/drawing/2018/hyperlinkcolor" val="tx"/>
                    </a:ext>
                  </a:extLst>
                </a:hlinkClick>
              </a:rPr>
              <a:t>COVID-19 </a:t>
            </a:r>
            <a:r>
              <a:rPr lang="en-AU" sz="1100">
                <a:hlinkClick r:id="rId2">
                  <a:extLst>
                    <a:ext uri="{A12FA001-AC4F-418D-AE19-62706E023703}">
                      <ahyp:hlinkClr xmlns:ahyp="http://schemas.microsoft.com/office/drawing/2018/hyperlinkcolor" val="tx"/>
                    </a:ext>
                  </a:extLst>
                </a:hlinkClick>
              </a:rPr>
              <a:t>vaccination</a:t>
            </a:r>
            <a:r>
              <a:rPr lang="en-AU" sz="1100"/>
              <a:t> can now be shown via the Service NSW app when checking in using the NSW Government QR code.</a:t>
            </a:r>
            <a:endParaRPr lang="en-AU" sz="1100">
              <a:cs typeface="Arial"/>
            </a:endParaRPr>
          </a:p>
          <a:p>
            <a:pPr>
              <a:lnSpc>
                <a:spcPct val="90000"/>
              </a:lnSpc>
              <a:spcAft>
                <a:spcPts val="800"/>
              </a:spcAft>
            </a:pPr>
            <a:r>
              <a:rPr lang="en-AU" sz="1100" b="1"/>
              <a:t>How to link your COVID-19 digital certificate to the Service NSW app</a:t>
            </a:r>
            <a:endParaRPr lang="en-AU" sz="1100" b="1">
              <a:cs typeface="Arial"/>
            </a:endParaRPr>
          </a:p>
          <a:p>
            <a:pPr>
              <a:lnSpc>
                <a:spcPct val="90000"/>
              </a:lnSpc>
              <a:spcAft>
                <a:spcPts val="800"/>
              </a:spcAft>
            </a:pPr>
            <a:r>
              <a:rPr lang="en-AU" sz="1100"/>
              <a:t>Ensure you have a </a:t>
            </a:r>
            <a:r>
              <a:rPr lang="en-AU" sz="1100" err="1"/>
              <a:t>MyServiceNSW</a:t>
            </a:r>
            <a:r>
              <a:rPr lang="en-AU" sz="1100"/>
              <a:t> Account and the latest version of the Service NSW app. Please also ensure </a:t>
            </a:r>
            <a:r>
              <a:rPr lang="en-US" sz="1100"/>
              <a:t>Medicare is linked to your </a:t>
            </a:r>
            <a:r>
              <a:rPr lang="en-US" sz="1100" err="1"/>
              <a:t>myGov</a:t>
            </a:r>
            <a:r>
              <a:rPr lang="en-US" sz="1100"/>
              <a:t> account.</a:t>
            </a:r>
            <a:r>
              <a:rPr lang="en-AU" sz="1100"/>
              <a:t> </a:t>
            </a:r>
            <a:endParaRPr lang="en-AU" sz="1100">
              <a:cs typeface="Arial"/>
            </a:endParaRPr>
          </a:p>
          <a:p>
            <a:pPr marL="228600" indent="-228600">
              <a:lnSpc>
                <a:spcPct val="90000"/>
              </a:lnSpc>
              <a:spcAft>
                <a:spcPts val="800"/>
              </a:spcAft>
              <a:buFont typeface="+mj-lt"/>
              <a:buAutoNum type="arabicPeriod"/>
            </a:pPr>
            <a:r>
              <a:rPr lang="en-US" sz="1100"/>
              <a:t>Share your COVID-19 digital certificate with the Service NSW app via your </a:t>
            </a:r>
            <a:r>
              <a:rPr lang="en-AU" sz="1100">
                <a:effectLst/>
              </a:rPr>
              <a:t>Medicare online account through </a:t>
            </a:r>
            <a:r>
              <a:rPr lang="en-AU" sz="1100" err="1">
                <a:effectLst/>
              </a:rPr>
              <a:t>myGov</a:t>
            </a:r>
            <a:r>
              <a:rPr lang="en-AU" sz="1100"/>
              <a:t>, </a:t>
            </a:r>
            <a:r>
              <a:rPr lang="en-US" sz="1100"/>
              <a:t>the Express Plus Medicare mobile app </a:t>
            </a:r>
            <a:r>
              <a:rPr lang="en-AU" sz="1100">
                <a:effectLst/>
              </a:rPr>
              <a:t>or th</a:t>
            </a:r>
            <a:r>
              <a:rPr lang="en-AU" sz="1100"/>
              <a:t>e </a:t>
            </a:r>
            <a:r>
              <a:rPr lang="en-AU" sz="1100">
                <a:effectLst/>
              </a:rPr>
              <a:t>Individual Healthcare Identifiers service (if you’re not eligible for Medicare)</a:t>
            </a:r>
            <a:r>
              <a:rPr lang="en-AU" sz="1100"/>
              <a:t>. </a:t>
            </a:r>
            <a:endParaRPr lang="en-AU" sz="1100">
              <a:cs typeface="Arial"/>
            </a:endParaRPr>
          </a:p>
          <a:p>
            <a:pPr marL="228600" indent="-228600">
              <a:lnSpc>
                <a:spcPct val="90000"/>
              </a:lnSpc>
              <a:spcAft>
                <a:spcPts val="800"/>
              </a:spcAft>
              <a:buFont typeface="+mj-lt"/>
              <a:buAutoNum type="arabicPeriod"/>
            </a:pPr>
            <a:r>
              <a:rPr lang="en-AU" sz="1100"/>
              <a:t>Log in to the Service NSW app on your device and follow the prompts to add your COVID-19 digital certificate to your profile. </a:t>
            </a:r>
            <a:endParaRPr lang="en-AU" sz="1100">
              <a:cs typeface="Arial"/>
            </a:endParaRPr>
          </a:p>
          <a:p>
            <a:pPr>
              <a:lnSpc>
                <a:spcPct val="90000"/>
              </a:lnSpc>
              <a:spcAft>
                <a:spcPts val="800"/>
              </a:spcAft>
            </a:pPr>
            <a:r>
              <a:rPr lang="en-US" sz="1100"/>
              <a:t>Detailed instructions can be found at </a:t>
            </a:r>
            <a:r>
              <a:rPr lang="en-US" sz="1100">
                <a:hlinkClick r:id="rId3"/>
              </a:rPr>
              <a:t>nsw.gov.au</a:t>
            </a:r>
            <a:r>
              <a:rPr lang="en-US" sz="1100"/>
              <a:t>. </a:t>
            </a:r>
            <a:endParaRPr lang="en-AU" sz="1100">
              <a:cs typeface="Arial"/>
            </a:endParaRPr>
          </a:p>
          <a:p>
            <a:pPr>
              <a:lnSpc>
                <a:spcPct val="90000"/>
              </a:lnSpc>
              <a:spcAft>
                <a:spcPts val="800"/>
              </a:spcAft>
            </a:pPr>
            <a:r>
              <a:rPr lang="en-US" sz="1100" b="1"/>
              <a:t>How to check proof of COVID-19 vaccination through the Service NSW app</a:t>
            </a:r>
            <a:endParaRPr lang="en-US" sz="1100" b="1">
              <a:cs typeface="Arial"/>
            </a:endParaRPr>
          </a:p>
          <a:p>
            <a:pPr>
              <a:lnSpc>
                <a:spcPct val="90000"/>
              </a:lnSpc>
              <a:spcAft>
                <a:spcPts val="800"/>
              </a:spcAft>
            </a:pPr>
            <a:r>
              <a:rPr lang="en-US" sz="1100"/>
              <a:t>If someone has added their COVID-19 digital certificate to their Service NSW app, a ‘Proof of vaccination – Show More’ option will automatically appear on the check-in confirmation screen. </a:t>
            </a:r>
            <a:r>
              <a:rPr lang="en-AU" sz="1100"/>
              <a:t>You can then ask the person to select ‘Show more’ to show they have a valid certificate. An individual can access their COVID-19 digital certificate anytime on the home screen of the Service NSW app. </a:t>
            </a:r>
            <a:endParaRPr lang="en-AU" sz="1100">
              <a:cs typeface="Arial"/>
            </a:endParaRPr>
          </a:p>
          <a:p>
            <a:pPr algn="l" rtl="0" fontAlgn="base">
              <a:spcAft>
                <a:spcPts val="600"/>
              </a:spcAft>
            </a:pPr>
            <a:r>
              <a:rPr lang="en-US" sz="1100"/>
              <a:t>Importantly, </a:t>
            </a:r>
            <a:r>
              <a:rPr lang="en-US" sz="1100">
                <a:hlinkClick r:id="rId2"/>
              </a:rPr>
              <a:t>proof of </a:t>
            </a:r>
            <a:r>
              <a:rPr lang="en-US" sz="1100">
                <a:hlinkClick r:id="rId2">
                  <a:extLst>
                    <a:ext uri="{A12FA001-AC4F-418D-AE19-62706E023703}">
                      <ahyp:hlinkClr xmlns:ahyp="http://schemas.microsoft.com/office/drawing/2018/hyperlinkcolor" val="tx"/>
                    </a:ext>
                  </a:extLst>
                </a:hlinkClick>
              </a:rPr>
              <a:t>COVID-19 </a:t>
            </a:r>
            <a:r>
              <a:rPr lang="en-US" sz="1100">
                <a:hlinkClick r:id="rId2"/>
              </a:rPr>
              <a:t>vaccination</a:t>
            </a:r>
            <a:r>
              <a:rPr lang="en-US" sz="1100"/>
              <a:t> or medical exemption can still be confirmed in other ways. This includes:</a:t>
            </a:r>
            <a:endParaRPr lang="en-US" sz="1100">
              <a:cs typeface="Arial"/>
            </a:endParaRPr>
          </a:p>
          <a:p>
            <a:pPr marL="171450" indent="-171450" fontAlgn="base">
              <a:spcAft>
                <a:spcPts val="600"/>
              </a:spcAft>
              <a:buFont typeface="Arial" panose="020B0604020202020204" pitchFamily="34" charset="0"/>
              <a:buChar char="•"/>
            </a:pPr>
            <a:r>
              <a:rPr lang="en-AU" sz="1100" b="1"/>
              <a:t>COVID-19 digital certificate: </a:t>
            </a:r>
            <a:r>
              <a:rPr lang="en-AU" sz="1100"/>
              <a:t>accessed via the Express Plus Medicare mobile app or Medicare </a:t>
            </a:r>
            <a:r>
              <a:rPr lang="en-AU" sz="1100" b="0" i="0" u="none" strike="noStrike">
                <a:solidFill>
                  <a:srgbClr val="000000"/>
                </a:solidFill>
                <a:effectLst/>
                <a:latin typeface="Arial"/>
                <a:cs typeface="Arial"/>
              </a:rPr>
              <a:t>online account (through </a:t>
            </a:r>
            <a:r>
              <a:rPr lang="en-AU" sz="1100" b="0" i="0" u="none" strike="noStrike" err="1">
                <a:solidFill>
                  <a:srgbClr val="000000"/>
                </a:solidFill>
                <a:effectLst/>
                <a:latin typeface="Arial"/>
                <a:cs typeface="Arial"/>
              </a:rPr>
              <a:t>myGov</a:t>
            </a:r>
            <a:r>
              <a:rPr lang="en-AU" sz="1100" b="0" i="0" u="none" strike="noStrike">
                <a:solidFill>
                  <a:srgbClr val="000000"/>
                </a:solidFill>
                <a:effectLst/>
                <a:latin typeface="Arial"/>
                <a:cs typeface="Arial"/>
              </a:rPr>
              <a:t>) and added to a digital wallet, printed or saved offline to a device</a:t>
            </a:r>
            <a:endParaRPr lang="en-AU" sz="1100" b="0" i="0" u="none" strike="noStrike">
              <a:solidFill>
                <a:srgbClr val="000000"/>
              </a:solidFill>
              <a:effectLst/>
              <a:latin typeface="Arial" panose="020B0604020202020204" pitchFamily="34" charset="0"/>
              <a:cs typeface="Arial"/>
            </a:endParaRPr>
          </a:p>
          <a:p>
            <a:pPr marL="171450" indent="-171450" fontAlgn="base">
              <a:spcAft>
                <a:spcPts val="600"/>
              </a:spcAft>
              <a:buFont typeface="Arial" panose="020B0604020202020204" pitchFamily="34" charset="0"/>
              <a:buChar char="•"/>
            </a:pPr>
            <a:r>
              <a:rPr lang="en-AU" sz="1100" b="1">
                <a:solidFill>
                  <a:srgbClr val="000000"/>
                </a:solidFill>
                <a:latin typeface="Arial"/>
                <a:cs typeface="Arial"/>
              </a:rPr>
              <a:t>I</a:t>
            </a:r>
            <a:r>
              <a:rPr lang="en-AU" sz="1100" b="1" i="0" u="none" strike="noStrike">
                <a:solidFill>
                  <a:srgbClr val="000000"/>
                </a:solidFill>
                <a:effectLst/>
                <a:latin typeface="Arial"/>
                <a:cs typeface="Arial"/>
              </a:rPr>
              <a:t>mmunisation history statement: </a:t>
            </a:r>
            <a:r>
              <a:rPr lang="en-AU" sz="1100" b="0" i="0" u="none" strike="noStrike">
                <a:solidFill>
                  <a:srgbClr val="000000"/>
                </a:solidFill>
                <a:effectLst/>
                <a:latin typeface="Arial"/>
                <a:cs typeface="Arial"/>
              </a:rPr>
              <a:t>accessed through My Health Record</a:t>
            </a:r>
            <a:r>
              <a:rPr lang="en-AU" sz="1100">
                <a:solidFill>
                  <a:srgbClr val="000000"/>
                </a:solidFill>
                <a:latin typeface="Arial"/>
                <a:cs typeface="Arial"/>
              </a:rPr>
              <a:t>, </a:t>
            </a:r>
            <a:r>
              <a:rPr lang="en-AU" sz="1100" err="1">
                <a:solidFill>
                  <a:srgbClr val="000000"/>
                </a:solidFill>
                <a:latin typeface="Arial"/>
                <a:cs typeface="Arial"/>
              </a:rPr>
              <a:t>myGov</a:t>
            </a:r>
            <a:r>
              <a:rPr lang="en-AU" sz="1100">
                <a:solidFill>
                  <a:srgbClr val="000000"/>
                </a:solidFill>
                <a:latin typeface="Arial"/>
                <a:cs typeface="Arial"/>
              </a:rPr>
              <a:t> or the Express Plus Medicare app </a:t>
            </a:r>
            <a:r>
              <a:rPr lang="en-AU" sz="1100" b="0" i="0" u="none" strike="noStrike">
                <a:solidFill>
                  <a:srgbClr val="000000"/>
                </a:solidFill>
                <a:effectLst/>
                <a:latin typeface="Arial"/>
                <a:cs typeface="Arial"/>
              </a:rPr>
              <a:t>and shared on a smartphone screen or printed</a:t>
            </a:r>
            <a:r>
              <a:rPr lang="en-AU" sz="1100">
                <a:solidFill>
                  <a:srgbClr val="000000"/>
                </a:solidFill>
                <a:latin typeface="Arial"/>
                <a:cs typeface="Arial"/>
              </a:rPr>
              <a:t> </a:t>
            </a:r>
            <a:endParaRPr lang="en-AU" sz="1100" b="0" i="0" u="none" strike="noStrike">
              <a:solidFill>
                <a:srgbClr val="000000"/>
              </a:solidFill>
              <a:effectLst/>
              <a:latin typeface="Arial" panose="020B0604020202020204" pitchFamily="34" charset="0"/>
              <a:cs typeface="Arial"/>
            </a:endParaRPr>
          </a:p>
          <a:p>
            <a:pPr marL="171450" indent="-171450" fontAlgn="base">
              <a:spcAft>
                <a:spcPts val="600"/>
              </a:spcAft>
              <a:buFont typeface="Arial" panose="020B0604020202020204" pitchFamily="34" charset="0"/>
              <a:buChar char="•"/>
            </a:pPr>
            <a:r>
              <a:rPr lang="en-AU" sz="1100" b="1" i="0" u="none" strike="noStrike">
                <a:solidFill>
                  <a:srgbClr val="000000"/>
                </a:solidFill>
                <a:effectLst/>
                <a:latin typeface="Arial"/>
                <a:cs typeface="Arial"/>
              </a:rPr>
              <a:t>Medical exemption form:</a:t>
            </a:r>
            <a:r>
              <a:rPr lang="en-AU" sz="1100">
                <a:solidFill>
                  <a:srgbClr val="000000"/>
                </a:solidFill>
                <a:latin typeface="Arial"/>
                <a:cs typeface="Arial"/>
              </a:rPr>
              <a:t> </a:t>
            </a:r>
            <a:r>
              <a:rPr lang="en-AU" sz="1100">
                <a:latin typeface="Arial"/>
                <a:cs typeface="Arial"/>
              </a:rPr>
              <a:t>COVID-19 digital certificate for medical contraindication (which can be added to the Service NSW app from 17 October), </a:t>
            </a:r>
            <a:r>
              <a:rPr lang="en-AU" sz="1100">
                <a:ea typeface="+mn-lt"/>
                <a:cs typeface="+mn-lt"/>
              </a:rPr>
              <a:t>a NSW Health medical contraindication form completed by a registered medical practitioner or a medical clearance notice issued by NSW Health.</a:t>
            </a:r>
            <a:endParaRPr lang="en-AU" sz="1100" b="0" i="0" u="none" strike="noStrike">
              <a:effectLst/>
              <a:ea typeface="+mn-lt"/>
              <a:cs typeface="+mn-lt"/>
            </a:endParaRPr>
          </a:p>
          <a:p>
            <a:pPr fontAlgn="base"/>
            <a:r>
              <a:rPr lang="en-AU" sz="1100" b="0" i="0">
                <a:solidFill>
                  <a:srgbClr val="000000"/>
                </a:solidFill>
                <a:effectLst/>
                <a:latin typeface="Arial"/>
                <a:cs typeface="Arial"/>
              </a:rPr>
              <a:t>Thank you for your </a:t>
            </a:r>
            <a:r>
              <a:rPr lang="en-AU" sz="1100">
                <a:solidFill>
                  <a:srgbClr val="000000"/>
                </a:solidFill>
                <a:latin typeface="Arial"/>
                <a:cs typeface="Arial"/>
              </a:rPr>
              <a:t>support </a:t>
            </a:r>
            <a:r>
              <a:rPr lang="en-AU" sz="1100" b="0" i="0">
                <a:solidFill>
                  <a:srgbClr val="000000"/>
                </a:solidFill>
                <a:effectLst/>
                <a:latin typeface="Arial"/>
                <a:cs typeface="Arial"/>
              </a:rPr>
              <a:t>in continuing to keep our business COVID safe and our doors open.</a:t>
            </a:r>
            <a:r>
              <a:rPr lang="en-AU" sz="1100">
                <a:solidFill>
                  <a:srgbClr val="000000"/>
                </a:solidFill>
                <a:latin typeface="Arial"/>
                <a:cs typeface="Arial"/>
              </a:rPr>
              <a:t> </a:t>
            </a:r>
            <a:endParaRPr lang="en-US" sz="1100">
              <a:cs typeface="Arial"/>
            </a:endParaRPr>
          </a:p>
        </p:txBody>
      </p:sp>
      <p:pic>
        <p:nvPicPr>
          <p:cNvPr id="6" name="Picture 5">
            <a:extLst>
              <a:ext uri="{FF2B5EF4-FFF2-40B4-BE49-F238E27FC236}">
                <a16:creationId xmlns:a16="http://schemas.microsoft.com/office/drawing/2014/main" id="{A5FA0B08-3E8C-4685-AFC7-CF7ECD5D6A5A}"/>
              </a:ext>
            </a:extLst>
          </p:cNvPr>
          <p:cNvPicPr>
            <a:picLocks noChangeAspect="1"/>
          </p:cNvPicPr>
          <p:nvPr/>
        </p:nvPicPr>
        <p:blipFill>
          <a:blip r:embed="rId4"/>
          <a:stretch>
            <a:fillRect/>
          </a:stretch>
        </p:blipFill>
        <p:spPr>
          <a:xfrm>
            <a:off x="8765038" y="1425365"/>
            <a:ext cx="3112103" cy="4397707"/>
          </a:xfrm>
          <a:prstGeom prst="rect">
            <a:avLst/>
          </a:prstGeom>
        </p:spPr>
      </p:pic>
      <p:sp>
        <p:nvSpPr>
          <p:cNvPr id="7" name="Rectangle 6">
            <a:extLst>
              <a:ext uri="{FF2B5EF4-FFF2-40B4-BE49-F238E27FC236}">
                <a16:creationId xmlns:a16="http://schemas.microsoft.com/office/drawing/2014/main" id="{D1DC3B7D-6E89-4458-8138-C89BBCFD96C2}"/>
              </a:ext>
            </a:extLst>
          </p:cNvPr>
          <p:cNvSpPr/>
          <p:nvPr/>
        </p:nvSpPr>
        <p:spPr>
          <a:xfrm>
            <a:off x="8681197" y="1143733"/>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5"/>
              </a:rPr>
              <a:t>Click here to download poster</a:t>
            </a:r>
            <a:r>
              <a:rPr lang="en-AU" sz="1200">
                <a:solidFill>
                  <a:srgbClr val="11A0DC"/>
                </a:solidFill>
                <a:cs typeface="Arial"/>
              </a:rPr>
              <a:t>  </a:t>
            </a:r>
          </a:p>
        </p:txBody>
      </p:sp>
    </p:spTree>
    <p:extLst>
      <p:ext uri="{BB962C8B-B14F-4D97-AF65-F5344CB8AC3E}">
        <p14:creationId xmlns:p14="http://schemas.microsoft.com/office/powerpoint/2010/main" val="3124511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69D5-A8F2-4F9F-8DC2-12A5CCB7A35F}"/>
              </a:ext>
            </a:extLst>
          </p:cNvPr>
          <p:cNvSpPr>
            <a:spLocks noGrp="1"/>
          </p:cNvSpPr>
          <p:nvPr>
            <p:ph type="title"/>
          </p:nvPr>
        </p:nvSpPr>
        <p:spPr>
          <a:xfrm>
            <a:off x="593275" y="553913"/>
            <a:ext cx="11010859" cy="498598"/>
          </a:xfrm>
        </p:spPr>
        <p:txBody>
          <a:bodyPr/>
          <a:lstStyle/>
          <a:p>
            <a:r>
              <a:rPr lang="en-AU"/>
              <a:t>Newsletter/web copy: businesses to customers</a:t>
            </a:r>
            <a:endParaRPr lang="en-GB"/>
          </a:p>
        </p:txBody>
      </p:sp>
      <p:sp>
        <p:nvSpPr>
          <p:cNvPr id="3" name="Slide Number Placeholder 2">
            <a:extLst>
              <a:ext uri="{FF2B5EF4-FFF2-40B4-BE49-F238E27FC236}">
                <a16:creationId xmlns:a16="http://schemas.microsoft.com/office/drawing/2014/main" id="{AFBECC0D-FAA8-4B61-AB21-1EBC3A777213}"/>
              </a:ext>
            </a:extLst>
          </p:cNvPr>
          <p:cNvSpPr>
            <a:spLocks noGrp="1"/>
          </p:cNvSpPr>
          <p:nvPr>
            <p:ph type="sldNum" sz="quarter" idx="11"/>
          </p:nvPr>
        </p:nvSpPr>
        <p:spPr/>
        <p:txBody>
          <a:bodyPr/>
          <a:lstStyle/>
          <a:p>
            <a:fld id="{6445CA75-65CF-428D-AAFD-249FBBE0F4CE}" type="slidenum">
              <a:rPr lang="en-GB" smtClean="0"/>
              <a:pPr/>
              <a:t>7</a:t>
            </a:fld>
            <a:endParaRPr lang="en-GB"/>
          </a:p>
        </p:txBody>
      </p:sp>
      <p:sp>
        <p:nvSpPr>
          <p:cNvPr id="4" name="TextBox 3">
            <a:extLst>
              <a:ext uri="{FF2B5EF4-FFF2-40B4-BE49-F238E27FC236}">
                <a16:creationId xmlns:a16="http://schemas.microsoft.com/office/drawing/2014/main" id="{23FA76BF-5D62-4682-A0A1-40F15AAE3116}"/>
              </a:ext>
            </a:extLst>
          </p:cNvPr>
          <p:cNvSpPr txBox="1"/>
          <p:nvPr/>
        </p:nvSpPr>
        <p:spPr>
          <a:xfrm>
            <a:off x="601200" y="1213200"/>
            <a:ext cx="7430309" cy="394313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100" b="1">
                <a:cs typeface="Arial"/>
              </a:rPr>
              <a:t>Proof of COVID-19 vaccination can now be provided through the Service NSW app </a:t>
            </a:r>
          </a:p>
          <a:p>
            <a:pPr>
              <a:lnSpc>
                <a:spcPct val="90000"/>
              </a:lnSpc>
              <a:spcAft>
                <a:spcPts val="800"/>
              </a:spcAft>
            </a:pPr>
            <a:r>
              <a:rPr lang="en-AU" sz="1100"/>
              <a:t>To comply with the current public health orders, our business is required to ensure that anyone aged 16 and over is fully vaccinated for COVID-19 (or has a medical exemption) to enter our premises. Our team is doing their best to make this process as seamless as possible, so you can make the most of your time visiting us. </a:t>
            </a:r>
            <a:endParaRPr lang="en-AU" sz="1100">
              <a:cs typeface="Arial"/>
            </a:endParaRPr>
          </a:p>
          <a:p>
            <a:pPr>
              <a:lnSpc>
                <a:spcPct val="90000"/>
              </a:lnSpc>
              <a:spcAft>
                <a:spcPts val="800"/>
              </a:spcAft>
            </a:pPr>
            <a:r>
              <a:rPr lang="en-AU" sz="1100"/>
              <a:t>As a COVID Safe business, we will now be able to check your proof of COVID-19 vaccination during your regular NSW Government QR code check-in. All you need to do is add your COVID-19 digital certificate to the Service NSW app before you visit. You can find out how at </a:t>
            </a:r>
            <a:r>
              <a:rPr lang="en-AU" sz="1100">
                <a:hlinkClick r:id="rId2"/>
              </a:rPr>
              <a:t>nsw.gov.au</a:t>
            </a:r>
            <a:endParaRPr lang="en-AU" sz="1100">
              <a:cs typeface="Arial"/>
              <a:hlinkClick r:id="rId2"/>
            </a:endParaRPr>
          </a:p>
          <a:p>
            <a:pPr>
              <a:lnSpc>
                <a:spcPct val="90000"/>
              </a:lnSpc>
              <a:spcAft>
                <a:spcPts val="800"/>
              </a:spcAft>
            </a:pPr>
            <a:r>
              <a:rPr lang="en-AU" sz="1100"/>
              <a:t>Then when you arrive it is quick and easy. Check in with the QR code as usual and a ‘Proof of vaccination – Show more’ option will appear automatically on the check-in confirmation screen. Select ‘Show more’ to show you have a valid certificate when you check in. </a:t>
            </a:r>
            <a:endParaRPr lang="en-AU" sz="1100">
              <a:cs typeface="Arial"/>
            </a:endParaRPr>
          </a:p>
          <a:p>
            <a:pPr>
              <a:lnSpc>
                <a:spcPct val="90000"/>
              </a:lnSpc>
              <a:spcAft>
                <a:spcPts val="800"/>
              </a:spcAft>
            </a:pPr>
            <a:r>
              <a:rPr lang="en-US" sz="1100"/>
              <a:t>Alternatively, there are other ways you can show your </a:t>
            </a:r>
            <a:r>
              <a:rPr lang="en-US" sz="1100">
                <a:hlinkClick r:id="rId3"/>
              </a:rPr>
              <a:t>proof of vaccination</a:t>
            </a:r>
            <a:r>
              <a:rPr lang="en-US" sz="1100"/>
              <a:t> or medical exemption:</a:t>
            </a:r>
            <a:endParaRPr lang="en-US" sz="1100">
              <a:cs typeface="Arial"/>
            </a:endParaRPr>
          </a:p>
          <a:p>
            <a:pPr marL="171450" indent="-171450" fontAlgn="base">
              <a:spcAft>
                <a:spcPts val="600"/>
              </a:spcAft>
              <a:buFont typeface="Arial" panose="020B0604020202020204" pitchFamily="34" charset="0"/>
              <a:buChar char="•"/>
            </a:pPr>
            <a:r>
              <a:rPr lang="en-AU" sz="1100" b="1"/>
              <a:t>COVID-19 digital certificate: </a:t>
            </a:r>
            <a:r>
              <a:rPr lang="en-AU" sz="1100"/>
              <a:t>access through the Express Plus Medicare mobile app or Medicare online account through myGov. The COVID-19 digital certificate can be added to a digital wallet, printed </a:t>
            </a:r>
            <a:r>
              <a:rPr lang="en-AU" sz="1100" b="0" i="0" u="none" strike="noStrike">
                <a:solidFill>
                  <a:srgbClr val="000000"/>
                </a:solidFill>
                <a:effectLst/>
                <a:latin typeface="Arial"/>
                <a:cs typeface="Arial"/>
              </a:rPr>
              <a:t>or saved offline to a device</a:t>
            </a:r>
            <a:endParaRPr lang="en-AU" sz="1100">
              <a:cs typeface="Arial"/>
            </a:endParaRPr>
          </a:p>
          <a:p>
            <a:pPr marL="171450" indent="-171450" fontAlgn="base">
              <a:spcAft>
                <a:spcPts val="600"/>
              </a:spcAft>
              <a:buFont typeface="Arial" panose="020B0604020202020204" pitchFamily="34" charset="0"/>
              <a:buChar char="•"/>
            </a:pPr>
            <a:r>
              <a:rPr lang="en-AU" sz="1100" b="1">
                <a:solidFill>
                  <a:srgbClr val="000000"/>
                </a:solidFill>
                <a:latin typeface="Arial"/>
                <a:cs typeface="Arial"/>
              </a:rPr>
              <a:t>I</a:t>
            </a:r>
            <a:r>
              <a:rPr lang="en-AU" sz="1100" b="1" i="0" u="none" strike="noStrike">
                <a:solidFill>
                  <a:srgbClr val="000000"/>
                </a:solidFill>
                <a:effectLst/>
                <a:latin typeface="Arial"/>
                <a:cs typeface="Arial"/>
              </a:rPr>
              <a:t>mmunisation history statement: </a:t>
            </a:r>
            <a:r>
              <a:rPr lang="en-AU" sz="1100" b="0" i="0" u="none" strike="noStrike">
                <a:effectLst/>
                <a:latin typeface="Arial"/>
                <a:cs typeface="Arial"/>
              </a:rPr>
              <a:t>access throu</a:t>
            </a:r>
            <a:r>
              <a:rPr lang="en-AU" sz="1100" b="0" i="0" u="none" strike="noStrike">
                <a:solidFill>
                  <a:srgbClr val="000000"/>
                </a:solidFill>
                <a:effectLst/>
                <a:latin typeface="Arial"/>
                <a:cs typeface="Arial"/>
              </a:rPr>
              <a:t>gh My Health Record</a:t>
            </a:r>
            <a:r>
              <a:rPr lang="en-AU" sz="1100">
                <a:solidFill>
                  <a:srgbClr val="000000"/>
                </a:solidFill>
                <a:latin typeface="Arial"/>
                <a:cs typeface="Arial"/>
              </a:rPr>
              <a:t>, myGov or the Express Plus Medicare app </a:t>
            </a:r>
            <a:r>
              <a:rPr lang="en-AU" sz="1100" b="0" i="0" u="none" strike="noStrike">
                <a:solidFill>
                  <a:srgbClr val="000000"/>
                </a:solidFill>
                <a:effectLst/>
                <a:latin typeface="Arial"/>
                <a:cs typeface="Arial"/>
              </a:rPr>
              <a:t>and </a:t>
            </a:r>
            <a:r>
              <a:rPr lang="en-AU" sz="1100" b="0" i="0" u="none" strike="noStrike">
                <a:effectLst/>
                <a:latin typeface="Arial"/>
                <a:cs typeface="Arial"/>
              </a:rPr>
              <a:t>share on a smartphone screen. You can also bring a printed copy of your statement.</a:t>
            </a:r>
            <a:endParaRPr lang="en-AU" sz="1100" b="0" i="0" u="none" strike="noStrike">
              <a:effectLst/>
              <a:latin typeface="Arial" panose="020B0604020202020204" pitchFamily="34" charset="0"/>
              <a:cs typeface="Arial"/>
            </a:endParaRPr>
          </a:p>
          <a:p>
            <a:pPr marL="171450" indent="-171450" fontAlgn="base">
              <a:spcAft>
                <a:spcPts val="600"/>
              </a:spcAft>
              <a:buFont typeface="Arial" panose="020B0604020202020204" pitchFamily="34" charset="0"/>
              <a:buChar char="•"/>
            </a:pPr>
            <a:r>
              <a:rPr lang="en-AU" sz="1100" b="1" i="0" u="none" strike="noStrike">
                <a:solidFill>
                  <a:srgbClr val="000000"/>
                </a:solidFill>
                <a:effectLst/>
                <a:latin typeface="Arial"/>
                <a:cs typeface="Arial"/>
              </a:rPr>
              <a:t>Medical exemption form:</a:t>
            </a:r>
            <a:r>
              <a:rPr lang="en-AU" sz="1100">
                <a:solidFill>
                  <a:srgbClr val="000000"/>
                </a:solidFill>
                <a:latin typeface="Arial"/>
                <a:cs typeface="Arial"/>
              </a:rPr>
              <a:t> </a:t>
            </a:r>
            <a:r>
              <a:rPr lang="en-AU" sz="1100">
                <a:latin typeface="Arial"/>
                <a:cs typeface="Arial"/>
              </a:rPr>
              <a:t>COVID-19 digital certificate for medical contraindication (which can be added to the Service NSW app from 17 October), </a:t>
            </a:r>
            <a:r>
              <a:rPr lang="en-AU" sz="1100">
                <a:ea typeface="+mn-lt"/>
                <a:cs typeface="+mn-lt"/>
              </a:rPr>
              <a:t>an NSW Health medical contraindication form completed by a registered medical practitioner, or a medical clearance notice issued by NSW Health.</a:t>
            </a:r>
            <a:endParaRPr lang="en-AU" sz="1100" b="0" i="0" u="none" strike="noStrike">
              <a:effectLst/>
              <a:ea typeface="+mn-lt"/>
              <a:cs typeface="+mn-lt"/>
            </a:endParaRPr>
          </a:p>
          <a:p>
            <a:pPr fontAlgn="base"/>
            <a:r>
              <a:rPr lang="en-AU" sz="1100" b="0" i="0">
                <a:solidFill>
                  <a:srgbClr val="000000"/>
                </a:solidFill>
                <a:effectLst/>
              </a:rPr>
              <a:t>Thank you for your patience and </a:t>
            </a:r>
            <a:r>
              <a:rPr lang="en-AU" sz="1100"/>
              <a:t>support in </a:t>
            </a:r>
            <a:r>
              <a:rPr lang="en-AU" sz="1100">
                <a:solidFill>
                  <a:srgbClr val="000000"/>
                </a:solidFill>
              </a:rPr>
              <a:t>helping</a:t>
            </a:r>
            <a:r>
              <a:rPr lang="en-AU" sz="1100" b="0" i="0">
                <a:solidFill>
                  <a:srgbClr val="000000"/>
                </a:solidFill>
                <a:effectLst/>
              </a:rPr>
              <a:t> to keep our business </a:t>
            </a:r>
            <a:r>
              <a:rPr lang="en-AU" sz="1100">
                <a:solidFill>
                  <a:srgbClr val="000000"/>
                </a:solidFill>
              </a:rPr>
              <a:t>open and COVID</a:t>
            </a:r>
            <a:r>
              <a:rPr lang="en-AU" sz="1100" b="0" i="0">
                <a:solidFill>
                  <a:srgbClr val="000000"/>
                </a:solidFill>
                <a:effectLst/>
              </a:rPr>
              <a:t> safe. We look forward to seeing you soon.</a:t>
            </a:r>
            <a:r>
              <a:rPr lang="en-AU" sz="1100">
                <a:solidFill>
                  <a:srgbClr val="000000"/>
                </a:solidFill>
              </a:rPr>
              <a:t> </a:t>
            </a:r>
            <a:endParaRPr lang="en-US" sz="1400">
              <a:cs typeface="Arial"/>
            </a:endParaRPr>
          </a:p>
        </p:txBody>
      </p:sp>
      <p:pic>
        <p:nvPicPr>
          <p:cNvPr id="8" name="Picture 7">
            <a:extLst>
              <a:ext uri="{FF2B5EF4-FFF2-40B4-BE49-F238E27FC236}">
                <a16:creationId xmlns:a16="http://schemas.microsoft.com/office/drawing/2014/main" id="{28885B70-E473-4B96-9198-006266FCC212}"/>
              </a:ext>
            </a:extLst>
          </p:cNvPr>
          <p:cNvPicPr>
            <a:picLocks noChangeAspect="1"/>
          </p:cNvPicPr>
          <p:nvPr/>
        </p:nvPicPr>
        <p:blipFill>
          <a:blip r:embed="rId4"/>
          <a:stretch>
            <a:fillRect/>
          </a:stretch>
        </p:blipFill>
        <p:spPr>
          <a:xfrm>
            <a:off x="8543416" y="1420732"/>
            <a:ext cx="3109648" cy="4406972"/>
          </a:xfrm>
          <a:prstGeom prst="rect">
            <a:avLst/>
          </a:prstGeom>
        </p:spPr>
      </p:pic>
      <p:sp>
        <p:nvSpPr>
          <p:cNvPr id="9" name="Rectangle 8">
            <a:extLst>
              <a:ext uri="{FF2B5EF4-FFF2-40B4-BE49-F238E27FC236}">
                <a16:creationId xmlns:a16="http://schemas.microsoft.com/office/drawing/2014/main" id="{48AB62BB-5062-4950-BAD4-3CAF2B803935}"/>
              </a:ext>
            </a:extLst>
          </p:cNvPr>
          <p:cNvSpPr/>
          <p:nvPr/>
        </p:nvSpPr>
        <p:spPr>
          <a:xfrm>
            <a:off x="8681197" y="1143733"/>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5"/>
              </a:rPr>
              <a:t>Click here to download poster </a:t>
            </a:r>
            <a:r>
              <a:rPr lang="en-AU" sz="1200">
                <a:solidFill>
                  <a:srgbClr val="11A0DC"/>
                </a:solidFill>
                <a:cs typeface="Arial"/>
              </a:rPr>
              <a:t>  </a:t>
            </a:r>
          </a:p>
        </p:txBody>
      </p:sp>
    </p:spTree>
    <p:extLst>
      <p:ext uri="{BB962C8B-B14F-4D97-AF65-F5344CB8AC3E}">
        <p14:creationId xmlns:p14="http://schemas.microsoft.com/office/powerpoint/2010/main" val="321267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FBA943-027E-4BCE-96D1-80F9DF5BE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9771" y="1860809"/>
            <a:ext cx="3597804" cy="3563702"/>
          </a:xfrm>
          <a:prstGeom prst="rect">
            <a:avLst/>
          </a:prstGeom>
        </p:spPr>
      </p:pic>
      <p:pic>
        <p:nvPicPr>
          <p:cNvPr id="4" name="Picture 3">
            <a:extLst>
              <a:ext uri="{FF2B5EF4-FFF2-40B4-BE49-F238E27FC236}">
                <a16:creationId xmlns:a16="http://schemas.microsoft.com/office/drawing/2014/main" id="{DD28422D-085C-4B12-A319-BDBF4AFE5C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4425" y="1860809"/>
            <a:ext cx="3597804" cy="3563702"/>
          </a:xfrm>
          <a:prstGeom prst="rect">
            <a:avLst/>
          </a:prstGeom>
        </p:spPr>
      </p:pic>
      <p:sp>
        <p:nvSpPr>
          <p:cNvPr id="2" name="Title 1">
            <a:extLst>
              <a:ext uri="{FF2B5EF4-FFF2-40B4-BE49-F238E27FC236}">
                <a16:creationId xmlns:a16="http://schemas.microsoft.com/office/drawing/2014/main" id="{40F1F6A8-0966-4506-ADA1-1DB3618ED327}"/>
              </a:ext>
            </a:extLst>
          </p:cNvPr>
          <p:cNvSpPr>
            <a:spLocks noGrp="1"/>
          </p:cNvSpPr>
          <p:nvPr>
            <p:ph type="title"/>
          </p:nvPr>
        </p:nvSpPr>
        <p:spPr>
          <a:xfrm>
            <a:off x="593275" y="553913"/>
            <a:ext cx="11010859" cy="498598"/>
          </a:xfrm>
        </p:spPr>
        <p:txBody>
          <a:bodyPr/>
          <a:lstStyle/>
          <a:p>
            <a:r>
              <a:rPr lang="en-AU">
                <a:cs typeface="Arial"/>
              </a:rPr>
              <a:t>Business to customers: social content</a:t>
            </a:r>
            <a:endParaRPr lang="en-AU">
              <a:latin typeface="+mn-lt"/>
              <a:cs typeface="Arial"/>
            </a:endParaRPr>
          </a:p>
        </p:txBody>
      </p:sp>
      <p:sp>
        <p:nvSpPr>
          <p:cNvPr id="18" name="Rectangle 17">
            <a:extLst>
              <a:ext uri="{FF2B5EF4-FFF2-40B4-BE49-F238E27FC236}">
                <a16:creationId xmlns:a16="http://schemas.microsoft.com/office/drawing/2014/main" id="{EC80FBE4-54A2-4645-903A-004EE5E59485}"/>
              </a:ext>
            </a:extLst>
          </p:cNvPr>
          <p:cNvSpPr/>
          <p:nvPr/>
        </p:nvSpPr>
        <p:spPr>
          <a:xfrm>
            <a:off x="489556" y="1080454"/>
            <a:ext cx="10742877" cy="307777"/>
          </a:xfrm>
          <a:prstGeom prst="rect">
            <a:avLst/>
          </a:prstGeom>
        </p:spPr>
        <p:txBody>
          <a:bodyPr wrap="none">
            <a:spAutoFit/>
          </a:bodyPr>
          <a:lstStyle/>
          <a:p>
            <a:r>
              <a:rPr lang="en-AU" sz="1400" b="1">
                <a:cs typeface="Arial"/>
              </a:rPr>
              <a:t>To download, right click on tile and select ‘Save as picture’ or click the link above each image for a higher resolution version</a:t>
            </a:r>
            <a:endParaRPr lang="en-AU" sz="1400" b="1"/>
          </a:p>
        </p:txBody>
      </p:sp>
      <p:sp>
        <p:nvSpPr>
          <p:cNvPr id="19" name="Rectangle 18">
            <a:extLst>
              <a:ext uri="{FF2B5EF4-FFF2-40B4-BE49-F238E27FC236}">
                <a16:creationId xmlns:a16="http://schemas.microsoft.com/office/drawing/2014/main" id="{3DD9E0C0-64B7-164A-B836-4BEED9DDB67F}"/>
              </a:ext>
            </a:extLst>
          </p:cNvPr>
          <p:cNvSpPr/>
          <p:nvPr/>
        </p:nvSpPr>
        <p:spPr>
          <a:xfrm>
            <a:off x="503396" y="1548729"/>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5"/>
              </a:rPr>
              <a:t>Click here to download high res image</a:t>
            </a:r>
            <a:endParaRPr lang="en-AU" sz="1200">
              <a:solidFill>
                <a:srgbClr val="11A0DC"/>
              </a:solidFill>
              <a:cs typeface="Arial"/>
            </a:endParaRPr>
          </a:p>
        </p:txBody>
      </p:sp>
      <p:sp>
        <p:nvSpPr>
          <p:cNvPr id="20" name="Rectangle 19">
            <a:extLst>
              <a:ext uri="{FF2B5EF4-FFF2-40B4-BE49-F238E27FC236}">
                <a16:creationId xmlns:a16="http://schemas.microsoft.com/office/drawing/2014/main" id="{06F8ABDA-FC56-A043-BC17-D5BFBE57ED2A}"/>
              </a:ext>
            </a:extLst>
          </p:cNvPr>
          <p:cNvSpPr/>
          <p:nvPr/>
        </p:nvSpPr>
        <p:spPr>
          <a:xfrm>
            <a:off x="587375" y="5553075"/>
            <a:ext cx="3560406" cy="83099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a:cs typeface="Arial"/>
              </a:rPr>
              <a:t>Post:</a:t>
            </a:r>
            <a:r>
              <a:rPr lang="en-AU" sz="1200">
                <a:cs typeface="Arial"/>
              </a:rPr>
              <a:t> </a:t>
            </a:r>
            <a:r>
              <a:rPr lang="en-AU" sz="1200"/>
              <a:t>Add your COVID-19 digital certificate to your Service NSW app and show your proof of vaccination quickly and easily when you check in to our business. </a:t>
            </a:r>
            <a:r>
              <a:rPr lang="en-AU" sz="1200">
                <a:cs typeface="Arial"/>
              </a:rPr>
              <a:t>Learn more at </a:t>
            </a:r>
            <a:r>
              <a:rPr lang="en-AU" sz="1200">
                <a:cs typeface="Arial"/>
                <a:hlinkClick r:id="rId6"/>
              </a:rPr>
              <a:t>nsw.gov.au</a:t>
            </a:r>
            <a:r>
              <a:rPr lang="en-AU" sz="1200">
                <a:cs typeface="Arial"/>
              </a:rPr>
              <a:t> </a:t>
            </a:r>
          </a:p>
        </p:txBody>
      </p:sp>
      <p:sp>
        <p:nvSpPr>
          <p:cNvPr id="21" name="Rectangle 20">
            <a:extLst>
              <a:ext uri="{FF2B5EF4-FFF2-40B4-BE49-F238E27FC236}">
                <a16:creationId xmlns:a16="http://schemas.microsoft.com/office/drawing/2014/main" id="{C4913B8F-DE6A-0641-8034-B4F4D39A00D2}"/>
              </a:ext>
            </a:extLst>
          </p:cNvPr>
          <p:cNvSpPr/>
          <p:nvPr/>
        </p:nvSpPr>
        <p:spPr>
          <a:xfrm>
            <a:off x="4208506" y="1548730"/>
            <a:ext cx="3442152" cy="276999"/>
          </a:xfrm>
          <a:prstGeom prst="rect">
            <a:avLst/>
          </a:prstGeom>
        </p:spPr>
        <p:txBody>
          <a:bodyPr wrap="square" lIns="91440" tIns="45720" rIns="91440" bIns="4572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7"/>
              </a:rPr>
              <a:t>Click here to download high res image</a:t>
            </a:r>
            <a:endParaRPr lang="en-AU" sz="1200">
              <a:solidFill>
                <a:srgbClr val="11A0DC"/>
              </a:solidFill>
              <a:cs typeface="Arial"/>
            </a:endParaRPr>
          </a:p>
        </p:txBody>
      </p:sp>
      <p:sp>
        <p:nvSpPr>
          <p:cNvPr id="22" name="Rectangle 21">
            <a:extLst>
              <a:ext uri="{FF2B5EF4-FFF2-40B4-BE49-F238E27FC236}">
                <a16:creationId xmlns:a16="http://schemas.microsoft.com/office/drawing/2014/main" id="{13354D46-E380-244C-8AFF-02C34C10B7D6}"/>
              </a:ext>
            </a:extLst>
          </p:cNvPr>
          <p:cNvSpPr/>
          <p:nvPr/>
        </p:nvSpPr>
        <p:spPr>
          <a:xfrm>
            <a:off x="4307880" y="5553075"/>
            <a:ext cx="3560406"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a:cs typeface="Arial"/>
              </a:rPr>
              <a:t>Post: </a:t>
            </a:r>
            <a:r>
              <a:rPr lang="en-AU" sz="1200">
                <a:ea typeface="+mn-lt"/>
                <a:cs typeface="+mn-lt"/>
              </a:rPr>
              <a:t>Showing proof of COVID-19 vaccination is a condition of entry for our business. One way you can show this proof is on the Service NSW app when checking in. It’s quick and easy. </a:t>
            </a:r>
            <a:r>
              <a:rPr lang="en-AU" sz="1200">
                <a:cs typeface="Arial"/>
              </a:rPr>
              <a:t>Learn more at </a:t>
            </a:r>
            <a:r>
              <a:rPr lang="en-AU" sz="1200">
                <a:cs typeface="Arial"/>
                <a:hlinkClick r:id="rId6"/>
              </a:rPr>
              <a:t>nsw.gov.au</a:t>
            </a:r>
            <a:r>
              <a:rPr lang="en-AU" sz="1200">
                <a:cs typeface="Arial"/>
              </a:rPr>
              <a:t> </a:t>
            </a:r>
          </a:p>
        </p:txBody>
      </p:sp>
      <p:sp>
        <p:nvSpPr>
          <p:cNvPr id="26" name="Rectangle 25">
            <a:extLst>
              <a:ext uri="{FF2B5EF4-FFF2-40B4-BE49-F238E27FC236}">
                <a16:creationId xmlns:a16="http://schemas.microsoft.com/office/drawing/2014/main" id="{71115A44-4CF9-49A8-8789-9A9635335493}"/>
              </a:ext>
            </a:extLst>
          </p:cNvPr>
          <p:cNvSpPr/>
          <p:nvPr/>
        </p:nvSpPr>
        <p:spPr>
          <a:xfrm>
            <a:off x="8004627" y="5553075"/>
            <a:ext cx="3599507"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a:cs typeface="Arial"/>
              </a:rPr>
              <a:t>Post: </a:t>
            </a:r>
            <a:r>
              <a:rPr lang="en-AU" sz="1200">
                <a:cs typeface="Arial"/>
              </a:rPr>
              <a:t>You will need to show your proof of COVID-19 vaccination when you visit us. </a:t>
            </a:r>
            <a:r>
              <a:rPr lang="en-AU" sz="1200">
                <a:ea typeface="+mn-lt"/>
                <a:cs typeface="+mn-lt"/>
              </a:rPr>
              <a:t>One way you can show this proof is on the Service NSW app when checking in. It’s quick and easy. </a:t>
            </a:r>
            <a:r>
              <a:rPr lang="en-AU" sz="1200">
                <a:cs typeface="Arial"/>
              </a:rPr>
              <a:t>Learn more at </a:t>
            </a:r>
            <a:r>
              <a:rPr lang="en-AU" sz="1200">
                <a:cs typeface="Arial"/>
                <a:hlinkClick r:id="rId6"/>
              </a:rPr>
              <a:t>nsw.gov.au</a:t>
            </a:r>
            <a:r>
              <a:rPr lang="en-AU" sz="1200">
                <a:cs typeface="Arial"/>
              </a:rPr>
              <a:t> </a:t>
            </a:r>
            <a:endParaRPr lang="en-AU" sz="1200" u="sng">
              <a:cs typeface="Arial"/>
            </a:endParaRPr>
          </a:p>
        </p:txBody>
      </p:sp>
      <p:sp>
        <p:nvSpPr>
          <p:cNvPr id="3" name="Content Placeholder 2">
            <a:extLst>
              <a:ext uri="{FF2B5EF4-FFF2-40B4-BE49-F238E27FC236}">
                <a16:creationId xmlns:a16="http://schemas.microsoft.com/office/drawing/2014/main" id="{8593C44C-1C32-49A9-9442-D511EC3CD5C2}"/>
              </a:ext>
            </a:extLst>
          </p:cNvPr>
          <p:cNvSpPr txBox="1">
            <a:spLocks/>
          </p:cNvSpPr>
          <p:nvPr/>
        </p:nvSpPr>
        <p:spPr>
          <a:xfrm>
            <a:off x="8045672" y="1600083"/>
            <a:ext cx="3216163" cy="174304"/>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a:solidFill>
                  <a:schemeClr val="accent6"/>
                </a:solidFill>
                <a:hlinkClick r:id="rId8">
                  <a:extLst>
                    <a:ext uri="{A12FA001-AC4F-418D-AE19-62706E023703}">
                      <ahyp:hlinkClr xmlns:ahyp="http://schemas.microsoft.com/office/drawing/2018/hyperlinkcolor" val="tx"/>
                    </a:ext>
                  </a:extLst>
                </a:hlinkClick>
              </a:rPr>
              <a:t>Click here to download high res image</a:t>
            </a:r>
            <a:endParaRPr lang="en-GB" sz="1200">
              <a:solidFill>
                <a:schemeClr val="accent6"/>
              </a:solidFill>
            </a:endParaRPr>
          </a:p>
        </p:txBody>
      </p:sp>
      <p:pic>
        <p:nvPicPr>
          <p:cNvPr id="6" name="Picture 5">
            <a:extLst>
              <a:ext uri="{FF2B5EF4-FFF2-40B4-BE49-F238E27FC236}">
                <a16:creationId xmlns:a16="http://schemas.microsoft.com/office/drawing/2014/main" id="{34C3EFD5-9496-4972-8F2D-912945411EF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289180" y="1860809"/>
            <a:ext cx="3597805" cy="3563702"/>
          </a:xfrm>
          <a:prstGeom prst="rect">
            <a:avLst/>
          </a:prstGeom>
        </p:spPr>
      </p:pic>
    </p:spTree>
    <p:extLst>
      <p:ext uri="{BB962C8B-B14F-4D97-AF65-F5344CB8AC3E}">
        <p14:creationId xmlns:p14="http://schemas.microsoft.com/office/powerpoint/2010/main" val="86698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F6A8-0966-4506-ADA1-1DB3618ED327}"/>
              </a:ext>
            </a:extLst>
          </p:cNvPr>
          <p:cNvSpPr>
            <a:spLocks noGrp="1"/>
          </p:cNvSpPr>
          <p:nvPr>
            <p:ph type="title"/>
          </p:nvPr>
        </p:nvSpPr>
        <p:spPr>
          <a:xfrm>
            <a:off x="593275" y="553913"/>
            <a:ext cx="11010859" cy="498598"/>
          </a:xfrm>
        </p:spPr>
        <p:txBody>
          <a:bodyPr/>
          <a:lstStyle/>
          <a:p>
            <a:r>
              <a:rPr lang="en-AU">
                <a:cs typeface="Arial"/>
              </a:rPr>
              <a:t>Business to customers: posters</a:t>
            </a:r>
            <a:endParaRPr lang="en-AU">
              <a:latin typeface="+mn-lt"/>
            </a:endParaRPr>
          </a:p>
        </p:txBody>
      </p:sp>
      <p:sp>
        <p:nvSpPr>
          <p:cNvPr id="3" name="Rectangle 2">
            <a:extLst>
              <a:ext uri="{FF2B5EF4-FFF2-40B4-BE49-F238E27FC236}">
                <a16:creationId xmlns:a16="http://schemas.microsoft.com/office/drawing/2014/main" id="{BE67C542-B59D-49C1-885D-924BF0321173}"/>
              </a:ext>
            </a:extLst>
          </p:cNvPr>
          <p:cNvSpPr/>
          <p:nvPr/>
        </p:nvSpPr>
        <p:spPr>
          <a:xfrm>
            <a:off x="503285" y="1105190"/>
            <a:ext cx="8140947" cy="307777"/>
          </a:xfrm>
          <a:prstGeom prst="rect">
            <a:avLst/>
          </a:prstGeom>
        </p:spPr>
        <p:txBody>
          <a:bodyPr wrap="none" lIns="91440" tIns="45720" rIns="91440" bIns="45720" anchor="t">
            <a:spAutoFit/>
          </a:bodyPr>
          <a:lstStyle/>
          <a:p>
            <a:r>
              <a:rPr lang="en-AU" sz="1400" b="1">
                <a:cs typeface="Arial"/>
              </a:rPr>
              <a:t>Printer friendly versions available. Additional COVID safe collateral is available at </a:t>
            </a:r>
            <a:r>
              <a:rPr lang="en-AU" sz="1400" b="1">
                <a:cs typeface="Arial"/>
                <a:hlinkClick r:id="rId3"/>
              </a:rPr>
              <a:t>nsw.gov.au</a:t>
            </a:r>
            <a:endParaRPr lang="en-AU" sz="1400" b="1"/>
          </a:p>
        </p:txBody>
      </p:sp>
      <p:sp>
        <p:nvSpPr>
          <p:cNvPr id="4" name="Rectangle 3">
            <a:extLst>
              <a:ext uri="{FF2B5EF4-FFF2-40B4-BE49-F238E27FC236}">
                <a16:creationId xmlns:a16="http://schemas.microsoft.com/office/drawing/2014/main" id="{389371D5-5F4F-432B-95AB-97D94DFCF8AD}"/>
              </a:ext>
            </a:extLst>
          </p:cNvPr>
          <p:cNvSpPr/>
          <p:nvPr/>
        </p:nvSpPr>
        <p:spPr>
          <a:xfrm>
            <a:off x="615083" y="1548729"/>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4"/>
              </a:rPr>
              <a:t>Click here to download poster</a:t>
            </a:r>
            <a:endParaRPr lang="en-AU" sz="1200">
              <a:solidFill>
                <a:srgbClr val="11A0DC"/>
              </a:solidFill>
              <a:cs typeface="Arial"/>
            </a:endParaRPr>
          </a:p>
        </p:txBody>
      </p:sp>
      <p:pic>
        <p:nvPicPr>
          <p:cNvPr id="10" name="Picture 9">
            <a:extLst>
              <a:ext uri="{FF2B5EF4-FFF2-40B4-BE49-F238E27FC236}">
                <a16:creationId xmlns:a16="http://schemas.microsoft.com/office/drawing/2014/main" id="{DC9693F6-1717-47DA-952D-B5F32765D01B}"/>
              </a:ext>
            </a:extLst>
          </p:cNvPr>
          <p:cNvPicPr>
            <a:picLocks noChangeAspect="1"/>
          </p:cNvPicPr>
          <p:nvPr/>
        </p:nvPicPr>
        <p:blipFill>
          <a:blip r:embed="rId5"/>
          <a:stretch>
            <a:fillRect/>
          </a:stretch>
        </p:blipFill>
        <p:spPr>
          <a:xfrm>
            <a:off x="691200" y="1821600"/>
            <a:ext cx="2930221" cy="4143746"/>
          </a:xfrm>
          <a:prstGeom prst="rect">
            <a:avLst/>
          </a:prstGeom>
        </p:spPr>
      </p:pic>
      <p:pic>
        <p:nvPicPr>
          <p:cNvPr id="8" name="Picture 7">
            <a:extLst>
              <a:ext uri="{FF2B5EF4-FFF2-40B4-BE49-F238E27FC236}">
                <a16:creationId xmlns:a16="http://schemas.microsoft.com/office/drawing/2014/main" id="{A0F5EBB7-95DE-4B9B-BE94-C16E6A87B057}"/>
              </a:ext>
            </a:extLst>
          </p:cNvPr>
          <p:cNvPicPr>
            <a:picLocks noChangeAspect="1"/>
          </p:cNvPicPr>
          <p:nvPr/>
        </p:nvPicPr>
        <p:blipFill>
          <a:blip r:embed="rId6"/>
          <a:stretch>
            <a:fillRect/>
          </a:stretch>
        </p:blipFill>
        <p:spPr>
          <a:xfrm>
            <a:off x="7613601" y="1821600"/>
            <a:ext cx="2930221" cy="4170986"/>
          </a:xfrm>
          <a:prstGeom prst="rect">
            <a:avLst/>
          </a:prstGeom>
          <a:ln>
            <a:solidFill>
              <a:schemeClr val="accent6">
                <a:lumMod val="20000"/>
                <a:lumOff val="80000"/>
              </a:schemeClr>
            </a:solidFill>
          </a:ln>
        </p:spPr>
      </p:pic>
      <p:sp>
        <p:nvSpPr>
          <p:cNvPr id="15" name="Rectangle 14">
            <a:extLst>
              <a:ext uri="{FF2B5EF4-FFF2-40B4-BE49-F238E27FC236}">
                <a16:creationId xmlns:a16="http://schemas.microsoft.com/office/drawing/2014/main" id="{749E0A72-82A9-4EBC-8267-FC3775DC9E66}"/>
              </a:ext>
            </a:extLst>
          </p:cNvPr>
          <p:cNvSpPr/>
          <p:nvPr/>
        </p:nvSpPr>
        <p:spPr>
          <a:xfrm>
            <a:off x="7587649" y="1562452"/>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7"/>
              </a:rPr>
              <a:t>Click here to download poster</a:t>
            </a:r>
            <a:endParaRPr lang="en-AU" sz="1200">
              <a:solidFill>
                <a:srgbClr val="11A0DC"/>
              </a:solidFill>
              <a:cs typeface="Arial"/>
            </a:endParaRPr>
          </a:p>
        </p:txBody>
      </p:sp>
      <p:pic>
        <p:nvPicPr>
          <p:cNvPr id="16" name="Picture 15">
            <a:extLst>
              <a:ext uri="{FF2B5EF4-FFF2-40B4-BE49-F238E27FC236}">
                <a16:creationId xmlns:a16="http://schemas.microsoft.com/office/drawing/2014/main" id="{41CF7A46-D589-4A74-BC19-235DAA448DFA}"/>
              </a:ext>
            </a:extLst>
          </p:cNvPr>
          <p:cNvPicPr>
            <a:picLocks noChangeAspect="1"/>
          </p:cNvPicPr>
          <p:nvPr/>
        </p:nvPicPr>
        <p:blipFill>
          <a:blip r:embed="rId8"/>
          <a:stretch>
            <a:fillRect/>
          </a:stretch>
        </p:blipFill>
        <p:spPr>
          <a:xfrm>
            <a:off x="4145497" y="1821600"/>
            <a:ext cx="2944028" cy="4165833"/>
          </a:xfrm>
          <a:prstGeom prst="rect">
            <a:avLst/>
          </a:prstGeom>
          <a:ln>
            <a:solidFill>
              <a:schemeClr val="accent6">
                <a:lumMod val="20000"/>
                <a:lumOff val="80000"/>
              </a:schemeClr>
            </a:solidFill>
          </a:ln>
        </p:spPr>
      </p:pic>
      <p:sp>
        <p:nvSpPr>
          <p:cNvPr id="18" name="Rectangle 17">
            <a:extLst>
              <a:ext uri="{FF2B5EF4-FFF2-40B4-BE49-F238E27FC236}">
                <a16:creationId xmlns:a16="http://schemas.microsoft.com/office/drawing/2014/main" id="{A674D6E3-FADD-4B1B-8F51-700681AD0818}"/>
              </a:ext>
            </a:extLst>
          </p:cNvPr>
          <p:cNvSpPr/>
          <p:nvPr/>
        </p:nvSpPr>
        <p:spPr>
          <a:xfrm>
            <a:off x="4057235" y="1548729"/>
            <a:ext cx="344215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11A0DC"/>
                </a:solidFill>
                <a:cs typeface="Arial"/>
                <a:hlinkClick r:id="rId9"/>
              </a:rPr>
              <a:t>Click here to download poster</a:t>
            </a:r>
            <a:endParaRPr lang="en-AU" sz="1200">
              <a:solidFill>
                <a:srgbClr val="11A0DC"/>
              </a:solidFill>
              <a:cs typeface="Arial"/>
            </a:endParaRPr>
          </a:p>
        </p:txBody>
      </p:sp>
    </p:spTree>
    <p:extLst>
      <p:ext uri="{BB962C8B-B14F-4D97-AF65-F5344CB8AC3E}">
        <p14:creationId xmlns:p14="http://schemas.microsoft.com/office/powerpoint/2010/main" val="24991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3.xml><?xml version="1.0" encoding="utf-8"?>
<a:theme xmlns:a="http://schemas.openxmlformats.org/drawingml/2006/main" name="1_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FEEC2438E56B004D8B896325AC6BB2C5" ma:contentTypeVersion="6" ma:contentTypeDescription="Create a new document." ma:contentTypeScope="" ma:versionID="b8af0090c41121bc7633d4752614c1c3">
  <xsd:schema xmlns:xsd="http://www.w3.org/2001/XMLSchema" xmlns:xs="http://www.w3.org/2001/XMLSchema" xmlns:p="http://schemas.microsoft.com/office/2006/metadata/properties" xmlns:ns2="9a6b6c0d-206b-4e23-af4a-ec99f5df391f" xmlns:ns3="56180218-c09a-4d1a-a624-572025e13eea" targetNamespace="http://schemas.microsoft.com/office/2006/metadata/properties" ma:root="true" ma:fieldsID="849d587c8a4b41d725662eed980fab77" ns2:_="" ns3:_="">
    <xsd:import namespace="9a6b6c0d-206b-4e23-af4a-ec99f5df391f"/>
    <xsd:import namespace="56180218-c09a-4d1a-a624-572025e13e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b6c0d-206b-4e23-af4a-ec99f5df3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180218-c09a-4d1a-a624-572025e13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56180218-c09a-4d1a-a624-572025e13eea">
      <UserInfo>
        <DisplayName>Tomas Canning</DisplayName>
        <AccountId>11</AccountId>
        <AccountType/>
      </UserInfo>
      <UserInfo>
        <DisplayName>Kara Lawrence</DisplayName>
        <AccountId>17</AccountId>
        <AccountType/>
      </UserInfo>
      <UserInfo>
        <DisplayName>Natasha Dervisevic</DisplayName>
        <AccountId>34</AccountId>
        <AccountType/>
      </UserInfo>
      <UserInfo>
        <DisplayName>Rudi Soman</DisplayName>
        <AccountId>76</AccountId>
        <AccountType/>
      </UserInfo>
      <UserInfo>
        <DisplayName>Tanya Briggs</DisplayName>
        <AccountId>46</AccountId>
        <AccountType/>
      </UserInfo>
      <UserInfo>
        <DisplayName>Breanna Gietzel</DisplayName>
        <AccountId>87</AccountId>
        <AccountType/>
      </UserInfo>
      <UserInfo>
        <DisplayName>Belgin Tran</DisplayName>
        <AccountId>91</AccountId>
        <AccountType/>
      </UserInfo>
      <UserInfo>
        <DisplayName>Josie Andrei</DisplayName>
        <AccountId>92</AccountId>
        <AccountType/>
      </UserInfo>
      <UserInfo>
        <DisplayName>Charlotte Hanna</DisplayName>
        <AccountId>100</AccountId>
        <AccountType/>
      </UserInfo>
      <UserInfo>
        <DisplayName>Kelly Evans</DisplayName>
        <AccountId>79</AccountId>
        <AccountType/>
      </UserInfo>
      <UserInfo>
        <DisplayName>Vanessa Clarke</DisplayName>
        <AccountId>41</AccountId>
        <AccountType/>
      </UserInfo>
      <UserInfo>
        <DisplayName>Pallavi Sharma</DisplayName>
        <AccountId>21</AccountId>
        <AccountType/>
      </UserInfo>
      <UserInfo>
        <DisplayName>Graham Newling</DisplayName>
        <AccountId>129</AccountId>
        <AccountType/>
      </UserInfo>
      <UserInfo>
        <DisplayName>Sheryl Deubler</DisplayName>
        <AccountId>207</AccountId>
        <AccountType/>
      </UserInfo>
      <UserInfo>
        <DisplayName>Alex Nehme</DisplayName>
        <AccountId>132</AccountId>
        <AccountType/>
      </UserInfo>
      <UserInfo>
        <DisplayName>Bridget Barrett</DisplayName>
        <AccountId>209</AccountId>
        <AccountType/>
      </UserInfo>
      <UserInfo>
        <DisplayName>Audrey Maag</DisplayName>
        <AccountId>211</AccountId>
        <AccountType/>
      </UserInfo>
      <UserInfo>
        <DisplayName>Susan Wild</DisplayName>
        <AccountId>108</AccountId>
        <AccountType/>
      </UserInfo>
      <UserInfo>
        <DisplayName>Cynthia Hui</DisplayName>
        <AccountId>214</AccountId>
        <AccountType/>
      </UserInfo>
      <UserInfo>
        <DisplayName>Lauren Farquhar</DisplayName>
        <AccountId>210</AccountId>
        <AccountType/>
      </UserInfo>
      <UserInfo>
        <DisplayName>Matt Holden</DisplayName>
        <AccountId>65</AccountId>
        <AccountType/>
      </UserInfo>
      <UserInfo>
        <DisplayName>Alistair De Blacquiere-Clarkson</DisplayName>
        <AccountId>218</AccountId>
        <AccountType/>
      </UserInfo>
      <UserInfo>
        <DisplayName>Christian Lee</DisplayName>
        <AccountId>219</AccountId>
        <AccountType/>
      </UserInfo>
      <UserInfo>
        <DisplayName>Paul Andrew</DisplayName>
        <AccountId>220</AccountId>
        <AccountType/>
      </UserInfo>
      <UserInfo>
        <DisplayName>Daryl Prondoso</DisplayName>
        <AccountId>221</AccountId>
        <AccountType/>
      </UserInfo>
      <UserInfo>
        <DisplayName>Mahsa Nikkhou</DisplayName>
        <AccountId>222</AccountId>
        <AccountType/>
      </UserInfo>
      <UserInfo>
        <DisplayName>Pema Norkyi</DisplayName>
        <AccountId>223</AccountId>
        <AccountType/>
      </UserInfo>
      <UserInfo>
        <DisplayName>Nicole Douglas (Ministry of Health)</DisplayName>
        <AccountId>14</AccountId>
        <AccountType/>
      </UserInfo>
      <UserInfo>
        <DisplayName>Catherine Shine (Ministry of Health)</DisplayName>
        <AccountId>64</AccountId>
        <AccountType/>
      </UserInfo>
      <UserInfo>
        <DisplayName>Carolina Rojas</DisplayName>
        <AccountId>58</AccountId>
        <AccountType/>
      </UserInfo>
      <UserInfo>
        <DisplayName>Claire Hargreave</DisplayName>
        <AccountId>169</AccountId>
        <AccountType/>
      </UserInfo>
      <UserInfo>
        <DisplayName>Jessica Cooper</DisplayName>
        <AccountId>170</AccountId>
        <AccountType/>
      </UserInfo>
      <UserInfo>
        <DisplayName>Isobel Scouler</DisplayName>
        <AccountId>16</AccountId>
        <AccountType/>
      </UserInfo>
    </SharedWithUser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2.xml><?xml version="1.0" encoding="utf-8"?>
<ds:datastoreItem xmlns:ds="http://schemas.openxmlformats.org/officeDocument/2006/customXml" ds:itemID="{F025DD53-E32A-4F21-ABEB-2D9FC6DB35FC}">
  <ds:schemaRefs>
    <ds:schemaRef ds:uri="56180218-c09a-4d1a-a624-572025e13eea"/>
    <ds:schemaRef ds:uri="9a6b6c0d-206b-4e23-af4a-ec99f5df39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ED61F6-11BA-492C-8409-3C431886B64A}">
  <ds:schemaRefs>
    <ds:schemaRef ds:uri="http://schemas.microsoft.com/sharepoint/v3/contenttype/forms"/>
  </ds:schemaRefs>
</ds:datastoreItem>
</file>

<file path=customXml/itemProps4.xml><?xml version="1.0" encoding="utf-8"?>
<ds:datastoreItem xmlns:ds="http://schemas.openxmlformats.org/officeDocument/2006/customXml" ds:itemID="{EEC5C831-B85A-4E3F-B03C-E83BC06B4F2B}">
  <ds:schemaRefs>
    <ds:schemaRef ds:uri="293c9e75-b20e-4906-90da-ca51772f4013"/>
    <ds:schemaRef ds:uri="56180218-c09a-4d1a-a624-572025e13eea"/>
    <ds:schemaRef ds:uri="91acc242-042f-4e48-9151-0e0c6a7a9b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2117</Words>
  <Application>Microsoft Office PowerPoint</Application>
  <PresentationFormat>Widescreen</PresentationFormat>
  <Paragraphs>105</Paragraphs>
  <Slides>12</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2_NSW Government | Premier &amp; Cabinet</vt:lpstr>
      <vt:lpstr>NSW Government | Premier &amp; Cabinet</vt:lpstr>
      <vt:lpstr>1_NSW Government | Premier &amp; Cabinet</vt:lpstr>
      <vt:lpstr>Service NSW app proof of COVID-19 vaccination   Communication toolkit for peak bodies, employers and businesses</vt:lpstr>
      <vt:lpstr>Purpose of this toolkit </vt:lpstr>
      <vt:lpstr>Adding your COVID-19 digital certificate to the Service NSW app</vt:lpstr>
      <vt:lpstr>Businesses and venues: how to check for proof of COVID-19 vaccination using the Service NSW app</vt:lpstr>
      <vt:lpstr>Newsletter/web copy: peak bodies to businesses  </vt:lpstr>
      <vt:lpstr>Newsletter/web copy: businesses to staff </vt:lpstr>
      <vt:lpstr>Newsletter/web copy: businesses to customers</vt:lpstr>
      <vt:lpstr>Business to customers: social content</vt:lpstr>
      <vt:lpstr>Business to customers: posters</vt:lpstr>
      <vt:lpstr>Business to customers: posters</vt:lpstr>
      <vt:lpstr>Privacy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Tanya Briggs</cp:lastModifiedBy>
  <cp:revision>1</cp:revision>
  <dcterms:created xsi:type="dcterms:W3CDTF">2019-06-28T02:23:46Z</dcterms:created>
  <dcterms:modified xsi:type="dcterms:W3CDTF">2021-10-15T06:00:20Z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0x010100FEEC2438E56B004D8B896325AC6BB2C5</vt:lpwstr>
  </property>
</Properties>
</file>